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0" r:id="rId2"/>
    <p:sldId id="257" r:id="rId3"/>
    <p:sldId id="269" r:id="rId4"/>
    <p:sldId id="280" r:id="rId5"/>
    <p:sldId id="302" r:id="rId6"/>
    <p:sldId id="303" r:id="rId7"/>
    <p:sldId id="305" r:id="rId8"/>
    <p:sldId id="273" r:id="rId9"/>
    <p:sldId id="274" r:id="rId10"/>
    <p:sldId id="275" r:id="rId11"/>
    <p:sldId id="276" r:id="rId12"/>
    <p:sldId id="277" r:id="rId13"/>
    <p:sldId id="278" r:id="rId14"/>
    <p:sldId id="301" r:id="rId15"/>
  </p:sldIdLst>
  <p:sldSz cx="9144000" cy="5143500" type="screen16x9"/>
  <p:notesSz cx="5143500" cy="9144000"/>
  <p:embeddedFontLst>
    <p:embeddedFont>
      <p:font typeface="Helvetica" panose="02000000000000000000" charset="-120"/>
      <p:regular r:id="rId18"/>
      <p:bold r:id="rId19"/>
      <p:italic r:id="rId20"/>
      <p:boldItalic r:id="rId21"/>
    </p:embeddedFont>
    <p:embeddedFont>
      <p:font typeface="HY견고딕" panose="02030600000101010101" pitchFamily="18" charset="-127"/>
      <p:regular r:id="rId22"/>
    </p:embeddedFont>
    <p:embeddedFont>
      <p:font typeface="Impact" panose="020B0806030902050204" pitchFamily="34" charset="0"/>
      <p:regular r:id="rId23"/>
    </p:embeddedFont>
    <p:embeddedFont>
      <p:font typeface="Segoe Script" panose="030B0504020000000003" pitchFamily="66" charset="0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인트로" id="{33513312-39DE-435B-922D-6B73B18B243E}">
          <p14:sldIdLst>
            <p14:sldId id="270"/>
            <p14:sldId id="257"/>
            <p14:sldId id="269"/>
          </p14:sldIdLst>
        </p14:section>
        <p14:section name="메인" id="{135F6D35-EC2E-49AA-9436-46DBE5A88F05}">
          <p14:sldIdLst>
            <p14:sldId id="280"/>
          </p14:sldIdLst>
        </p14:section>
        <p14:section name="상품" id="{9912C91B-A9D2-4017-87A3-7DB7AD51BF1D}">
          <p14:sldIdLst>
            <p14:sldId id="302"/>
            <p14:sldId id="303"/>
            <p14:sldId id="305"/>
          </p14:sldIdLst>
        </p14:section>
        <p14:section name="맴버" id="{33CC7BE9-807B-4338-8906-0DB15A46803E}">
          <p14:sldIdLst>
            <p14:sldId id="273"/>
            <p14:sldId id="274"/>
          </p14:sldIdLst>
        </p14:section>
        <p14:section name="결제" id="{343CDC36-9B88-403E-AD64-1D076A54BD7A}">
          <p14:sldIdLst>
            <p14:sldId id="275"/>
            <p14:sldId id="276"/>
            <p14:sldId id="277"/>
          </p14:sldIdLst>
        </p14:section>
        <p14:section name="게시판" id="{5F9432B5-FBD1-43D6-9EE0-0A241C2AF5F1}">
          <p14:sldIdLst>
            <p14:sldId id="278"/>
            <p14:sldId id="30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  <a:srgbClr val="8000FF"/>
    <a:srgbClr val="DDBFF3"/>
    <a:srgbClr val="8C29C9"/>
    <a:srgbClr val="FBF7FF"/>
    <a:srgbClr val="F9F3FF"/>
    <a:srgbClr val="F7EFFF"/>
    <a:srgbClr val="7222AE"/>
    <a:srgbClr val="F8F3FB"/>
    <a:srgbClr val="9C5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19" autoAdjust="0"/>
    <p:restoredTop sz="96270" autoAdjust="0"/>
  </p:normalViewPr>
  <p:slideViewPr>
    <p:cSldViewPr snapToGrid="0" snapToObjects="1">
      <p:cViewPr>
        <p:scale>
          <a:sx n="125" d="100"/>
          <a:sy n="125" d="100"/>
        </p:scale>
        <p:origin x="1470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50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D6CC9E7-30AF-053A-6E99-687F062D73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BA394A-9553-6452-D40F-4CB589BED4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913063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4D1FF-8C6B-4451-823F-22D12A435B7F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0936A1-F745-5F38-C429-99C9A39218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15355F-A177-984B-1A63-5800C0BB4E8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913063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05E94-9822-439F-B995-9FAB5CBB3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1939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50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4CDE5-9411-8198-D8B2-66CACC95F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98807E-E9A7-13E6-F0C1-1C7DC1265E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F095FD-D25D-BF73-BD39-CEC98D6B96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81CB2-382B-AAD2-DAA4-7D27A7C417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29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54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1525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45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024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11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CC73A-0111-B887-700B-0F01C8FAA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759A9-B395-CDEC-0BF2-F1AF4082D3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214E38-04FF-12FA-0C58-C39D924657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475C6-3978-CDFE-52B1-8EDDBF30DB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890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61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0F072-738D-3715-33C1-1C1A29107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45AAC2-D758-E0AD-D4E9-00E54E5E11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A9A3EF-5AD2-39EA-7C36-21DDA55881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E841F-FFA7-7C2B-E872-5859733BF5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92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21BE1-7633-1002-FAA8-6A0835100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C47973-56C3-2842-F1CC-49F4A731EA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ECF243-7E59-AB1A-32F3-84E2BBC12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9BF3AC-8BD3-D874-173B-CF46B4AB93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04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B34F65-6FF9-67AD-EC08-18DE91513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90B9F6-F000-689C-3D3D-B9BAFF3303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D0F687-6783-567A-BB08-A69F58827A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B6772-DC57-7C00-143C-DDE33E1B50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09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60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3BC3E6-F916-D867-478C-4F029D6DF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50B6D01-5B2D-171A-E600-BDD0E58B6C4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1">
            <a:extLst>
              <a:ext uri="{FF2B5EF4-FFF2-40B4-BE49-F238E27FC236}">
                <a16:creationId xmlns:a16="http://schemas.microsoft.com/office/drawing/2014/main" id="{3BCC7A10-B3B6-FE5B-2E2F-9C5271A796AF}"/>
              </a:ext>
            </a:extLst>
          </p:cNvPr>
          <p:cNvSpPr/>
          <p:nvPr/>
        </p:nvSpPr>
        <p:spPr>
          <a:xfrm>
            <a:off x="1834663" y="1900519"/>
            <a:ext cx="678423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5400"/>
              </a:lnSpc>
              <a:buNone/>
            </a:pPr>
            <a:r>
              <a:rPr lang="en-US" sz="4800" spc="-150" dirty="0">
                <a:latin typeface="HY견고딕" panose="02030600000101010101" pitchFamily="18" charset="-127"/>
                <a:ea typeface="HY견고딕" panose="02030600000101010101" pitchFamily="18" charset="-127"/>
              </a:rPr>
              <a:t>Project </a:t>
            </a:r>
            <a:r>
              <a:rPr lang="en-US" sz="4800" spc="-300" dirty="0">
                <a:solidFill>
                  <a:srgbClr val="8000F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SSF SHOP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45E7AC5F-A67B-23E8-608D-0E85797F6E7A}"/>
              </a:ext>
            </a:extLst>
          </p:cNvPr>
          <p:cNvSpPr/>
          <p:nvPr/>
        </p:nvSpPr>
        <p:spPr>
          <a:xfrm>
            <a:off x="5105403" y="1371600"/>
            <a:ext cx="3402127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Script" panose="030B0504020000000003" pitchFamily="66" charset="0"/>
                <a:ea typeface="Impact" pitchFamily="34" charset="-122"/>
                <a:cs typeface="Impact" pitchFamily="34" charset="-120"/>
              </a:rPr>
              <a:t>E-Commerce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Segoe Script" panose="030B0504020000000003" pitchFamily="66" charset="0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F1C7E6CA-5709-7105-5B05-C81C40B681C2}"/>
              </a:ext>
            </a:extLst>
          </p:cNvPr>
          <p:cNvSpPr/>
          <p:nvPr/>
        </p:nvSpPr>
        <p:spPr>
          <a:xfrm>
            <a:off x="5896709" y="419608"/>
            <a:ext cx="26987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ct val="150000"/>
              </a:lnSpc>
              <a:spcBef>
                <a:spcPts val="2400"/>
              </a:spcBef>
              <a:spcAft>
                <a:spcPts val="300"/>
              </a:spcAft>
            </a:pP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React </a:t>
            </a:r>
            <a:r>
              <a:rPr lang="en-US" altLang="ko-KR" sz="900" dirty="0">
                <a:solidFill>
                  <a:srgbClr val="DDBFF3"/>
                </a:solidFill>
                <a:latin typeface="+mn-ea"/>
              </a:rPr>
              <a:t>+</a:t>
            </a: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 Redux </a:t>
            </a:r>
            <a:r>
              <a:rPr lang="en-US" altLang="ko-KR" sz="900" dirty="0">
                <a:solidFill>
                  <a:srgbClr val="DDBFF3"/>
                </a:solidFill>
                <a:latin typeface="+mn-ea"/>
              </a:rPr>
              <a:t>+</a:t>
            </a: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 Spring Boot</a:t>
            </a:r>
            <a:br>
              <a:rPr lang="en-US" altLang="ko-KR" sz="900" dirty="0">
                <a:solidFill>
                  <a:srgbClr val="8C29C9"/>
                </a:solidFill>
                <a:latin typeface="+mn-ea"/>
              </a:rPr>
            </a:br>
            <a:r>
              <a:rPr lang="en-US" altLang="ko-KR" sz="9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Team Project</a:t>
            </a:r>
            <a:endParaRPr lang="en-US" altLang="ko-KR" sz="900" spc="3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DBE6877B-790A-9987-587C-0DE310A41BEB}"/>
              </a:ext>
            </a:extLst>
          </p:cNvPr>
          <p:cNvSpPr/>
          <p:nvPr/>
        </p:nvSpPr>
        <p:spPr>
          <a:xfrm>
            <a:off x="1822939" y="2589835"/>
            <a:ext cx="678423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5400"/>
              </a:lnSpc>
              <a:buNone/>
            </a:pPr>
            <a:r>
              <a:rPr 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Storyboard</a:t>
            </a:r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F0B4EED0-D001-E2C9-1FFB-326C7B5F6E83}"/>
              </a:ext>
            </a:extLst>
          </p:cNvPr>
          <p:cNvSpPr/>
          <p:nvPr/>
        </p:nvSpPr>
        <p:spPr>
          <a:xfrm>
            <a:off x="548550" y="4108846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>
              <a:spcBef>
                <a:spcPts val="2400"/>
              </a:spcBef>
              <a:spcAft>
                <a:spcPts val="300"/>
              </a:spcAft>
            </a:pPr>
            <a:r>
              <a:rPr lang="en-US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October 31, 2025</a:t>
            </a:r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36F59E3C-EDA7-8AC3-049D-DAA142481048}"/>
              </a:ext>
            </a:extLst>
          </p:cNvPr>
          <p:cNvSpPr/>
          <p:nvPr/>
        </p:nvSpPr>
        <p:spPr>
          <a:xfrm>
            <a:off x="548550" y="4306966"/>
            <a:ext cx="291397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defRPr/>
            </a:pPr>
            <a:r>
              <a:rPr lang="ko-KR" altLang="en-US" sz="800" b="1" spc="-70" dirty="0">
                <a:latin typeface="+mn-ea"/>
              </a:rPr>
              <a:t>김소현  </a:t>
            </a:r>
            <a:r>
              <a:rPr lang="ko-KR" altLang="en-US" sz="800" b="1" spc="-70" dirty="0" err="1">
                <a:latin typeface="+mn-ea"/>
              </a:rPr>
              <a:t>박도윤</a:t>
            </a:r>
            <a:r>
              <a:rPr lang="ko-KR" altLang="en-US" sz="800" b="1" spc="-70" dirty="0">
                <a:latin typeface="+mn-ea"/>
              </a:rPr>
              <a:t> </a:t>
            </a:r>
            <a:r>
              <a:rPr lang="en-US" altLang="ko-KR" sz="800" b="1" spc="-70" dirty="0">
                <a:latin typeface="+mn-ea"/>
              </a:rPr>
              <a:t> </a:t>
            </a:r>
            <a:r>
              <a:rPr lang="ko-KR" altLang="en-US" sz="800" b="1" spc="-70" dirty="0">
                <a:latin typeface="+mn-ea"/>
              </a:rPr>
              <a:t>이동석 </a:t>
            </a:r>
            <a:r>
              <a:rPr lang="en-US" altLang="ko-KR" sz="800" b="1" spc="-70" dirty="0">
                <a:latin typeface="+mn-ea"/>
              </a:rPr>
              <a:t> </a:t>
            </a:r>
            <a:r>
              <a:rPr lang="ko-KR" altLang="en-US" sz="800" b="1" spc="-70" dirty="0" err="1">
                <a:latin typeface="+mn-ea"/>
              </a:rPr>
              <a:t>하승주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Helvetica" pitchFamily="34" charset="0"/>
              <a:ea typeface="Helvetica" pitchFamily="34" charset="-122"/>
              <a:cs typeface="Helvetica" pitchFamily="34" charset="-12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D2D2661-3ECB-B7B9-CF9A-55365DD67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550" y="487387"/>
            <a:ext cx="526074" cy="5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06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>
            <a:extLst>
              <a:ext uri="{FF2B5EF4-FFF2-40B4-BE49-F238E27FC236}">
                <a16:creationId xmlns:a16="http://schemas.microsoft.com/office/drawing/2014/main" id="{DF59BB04-0E89-14EB-9C29-40053F6E0B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57" b="19356"/>
          <a:stretch>
            <a:fillRect/>
          </a:stretch>
        </p:blipFill>
        <p:spPr>
          <a:xfrm>
            <a:off x="276176" y="0"/>
            <a:ext cx="5789344" cy="5143512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396B9F9-3503-728A-BE0F-AFD13B082134}"/>
              </a:ext>
            </a:extLst>
          </p:cNvPr>
          <p:cNvSpPr/>
          <p:nvPr/>
        </p:nvSpPr>
        <p:spPr>
          <a:xfrm>
            <a:off x="0" y="0"/>
            <a:ext cx="6324600" cy="929640"/>
          </a:xfrm>
          <a:prstGeom prst="rect">
            <a:avLst/>
          </a:prstGeom>
          <a:gradFill flip="none" rotWithShape="1">
            <a:gsLst>
              <a:gs pos="100000">
                <a:srgbClr val="F9F9F9">
                  <a:alpha val="0"/>
                </a:srgbClr>
              </a:gs>
              <a:gs pos="67000">
                <a:srgbClr val="F9F9F9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8B964BD-A3BD-2E14-E6FB-E83D214A9F4F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12" name="Text 4">
              <a:extLst>
                <a:ext uri="{FF2B5EF4-FFF2-40B4-BE49-F238E27FC236}">
                  <a16:creationId xmlns:a16="http://schemas.microsoft.com/office/drawing/2014/main" id="{51C0CED3-032E-33D8-9D49-FC546FAC481E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3-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Cart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장바구니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</a:p>
          </p:txBody>
        </p:sp>
        <p:sp>
          <p:nvSpPr>
            <p:cNvPr id="13" name="Text 5">
              <a:extLst>
                <a:ext uri="{FF2B5EF4-FFF2-40B4-BE49-F238E27FC236}">
                  <a16:creationId xmlns:a16="http://schemas.microsoft.com/office/drawing/2014/main" id="{0E0A8C9C-0279-6ABD-8ED2-60D7665357EA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altLang="ko-KR" sz="900" spc="-50" dirty="0">
                <a:latin typeface="+mn-ea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845B733-896A-0887-B97D-4CC61B573E20}"/>
              </a:ext>
            </a:extLst>
          </p:cNvPr>
          <p:cNvGrpSpPr/>
          <p:nvPr/>
        </p:nvGrpSpPr>
        <p:grpSpPr>
          <a:xfrm>
            <a:off x="495301" y="933451"/>
            <a:ext cx="5425262" cy="292332"/>
            <a:chOff x="-2249930" y="1242782"/>
            <a:chExt cx="5425262" cy="292332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35B9B036-9164-7691-35A3-CA5133E3CE27}"/>
                </a:ext>
              </a:extLst>
            </p:cNvPr>
            <p:cNvSpPr/>
            <p:nvPr/>
          </p:nvSpPr>
          <p:spPr>
            <a:xfrm>
              <a:off x="-2249930" y="1242782"/>
              <a:ext cx="5360942" cy="29233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3815D2E6-D5B0-9B68-C19B-95C392ADE05E}"/>
                </a:ext>
              </a:extLst>
            </p:cNvPr>
            <p:cNvSpPr/>
            <p:nvPr/>
          </p:nvSpPr>
          <p:spPr>
            <a:xfrm>
              <a:off x="3030552" y="131655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3B38B20-F2E3-27AB-64DE-27CEC6E626BE}"/>
              </a:ext>
            </a:extLst>
          </p:cNvPr>
          <p:cNvGrpSpPr/>
          <p:nvPr/>
        </p:nvGrpSpPr>
        <p:grpSpPr>
          <a:xfrm>
            <a:off x="4229101" y="1266740"/>
            <a:ext cx="1691462" cy="1805072"/>
            <a:chOff x="1483870" y="1235076"/>
            <a:chExt cx="1691462" cy="1805072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C5D8E1DE-51DC-3576-3434-4684A6442868}"/>
                </a:ext>
              </a:extLst>
            </p:cNvPr>
            <p:cNvSpPr/>
            <p:nvPr/>
          </p:nvSpPr>
          <p:spPr>
            <a:xfrm>
              <a:off x="1483870" y="1235076"/>
              <a:ext cx="1627142" cy="180507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6968D07B-8249-20E5-C421-15EC5BF70F32}"/>
                </a:ext>
              </a:extLst>
            </p:cNvPr>
            <p:cNvSpPr/>
            <p:nvPr/>
          </p:nvSpPr>
          <p:spPr>
            <a:xfrm>
              <a:off x="3030552" y="2065222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3B676A77-A341-3DFF-1541-A2DF196C0675}"/>
              </a:ext>
            </a:extLst>
          </p:cNvPr>
          <p:cNvGrpSpPr/>
          <p:nvPr/>
        </p:nvGrpSpPr>
        <p:grpSpPr>
          <a:xfrm>
            <a:off x="495301" y="1266740"/>
            <a:ext cx="3660640" cy="1450266"/>
            <a:chOff x="-485308" y="1235076"/>
            <a:chExt cx="3660640" cy="1450266"/>
          </a:xfrm>
        </p:grpSpPr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4203567D-7BD4-3482-D411-5A45F21AABF4}"/>
                </a:ext>
              </a:extLst>
            </p:cNvPr>
            <p:cNvSpPr/>
            <p:nvPr/>
          </p:nvSpPr>
          <p:spPr>
            <a:xfrm>
              <a:off x="-485308" y="1235076"/>
              <a:ext cx="3596319" cy="1450266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9000D74-CCCE-6CBC-5FDD-57CEA63EFBA9}"/>
                </a:ext>
              </a:extLst>
            </p:cNvPr>
            <p:cNvSpPr/>
            <p:nvPr/>
          </p:nvSpPr>
          <p:spPr>
            <a:xfrm>
              <a:off x="3030552" y="1887819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E5D8379-CA0B-B275-18EA-0BDD5994112E}"/>
              </a:ext>
            </a:extLst>
          </p:cNvPr>
          <p:cNvGrpSpPr/>
          <p:nvPr/>
        </p:nvGrpSpPr>
        <p:grpSpPr>
          <a:xfrm>
            <a:off x="1343025" y="2742322"/>
            <a:ext cx="2812916" cy="572378"/>
            <a:chOff x="362416" y="1235077"/>
            <a:chExt cx="2812916" cy="572378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925923F-4F60-45F7-9135-CF8EA4217269}"/>
                </a:ext>
              </a:extLst>
            </p:cNvPr>
            <p:cNvSpPr/>
            <p:nvPr/>
          </p:nvSpPr>
          <p:spPr>
            <a:xfrm>
              <a:off x="362416" y="1235077"/>
              <a:ext cx="2748595" cy="57237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F3FD144D-AAFA-0217-E161-BE6A2948D0A8}"/>
                </a:ext>
              </a:extLst>
            </p:cNvPr>
            <p:cNvSpPr/>
            <p:nvPr/>
          </p:nvSpPr>
          <p:spPr>
            <a:xfrm>
              <a:off x="3030552" y="1448876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0165123-B2D8-EF55-06BB-7F577006BE5B}"/>
              </a:ext>
            </a:extLst>
          </p:cNvPr>
          <p:cNvSpPr/>
          <p:nvPr/>
        </p:nvSpPr>
        <p:spPr>
          <a:xfrm rot="10800000">
            <a:off x="0" y="4213860"/>
            <a:ext cx="6324600" cy="929640"/>
          </a:xfrm>
          <a:prstGeom prst="rect">
            <a:avLst/>
          </a:prstGeom>
          <a:gradFill flip="none" rotWithShape="1">
            <a:gsLst>
              <a:gs pos="100000">
                <a:srgbClr val="F9F9F9">
                  <a:alpha val="0"/>
                </a:srgbClr>
              </a:gs>
              <a:gs pos="67000">
                <a:srgbClr val="F9F9F9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9248E7E-FE6F-9230-C85E-E0E6401F61DF}"/>
              </a:ext>
            </a:extLst>
          </p:cNvPr>
          <p:cNvGrpSpPr/>
          <p:nvPr/>
        </p:nvGrpSpPr>
        <p:grpSpPr>
          <a:xfrm>
            <a:off x="495301" y="3821430"/>
            <a:ext cx="5425262" cy="648969"/>
            <a:chOff x="-2249930" y="1242781"/>
            <a:chExt cx="5425262" cy="648969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A741F9BA-663A-210A-478C-E6D18D3D5DFD}"/>
                </a:ext>
              </a:extLst>
            </p:cNvPr>
            <p:cNvSpPr/>
            <p:nvPr/>
          </p:nvSpPr>
          <p:spPr>
            <a:xfrm>
              <a:off x="-2249930" y="1242781"/>
              <a:ext cx="5360942" cy="648969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85FD9A0E-DFF7-80A7-5F18-DF984FB8D8BC}"/>
                </a:ext>
              </a:extLst>
            </p:cNvPr>
            <p:cNvSpPr/>
            <p:nvPr/>
          </p:nvSpPr>
          <p:spPr>
            <a:xfrm>
              <a:off x="3030552" y="149487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5</a:t>
              </a:r>
              <a:endParaRPr lang="ko-KR" altLang="en-US" sz="900" dirty="0"/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010C8DC-4586-1453-7E83-68CB2B5FA9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39482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/cart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이동석</a:t>
                      </a:r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, </a:t>
                      </a: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배송관련 탭 메뉴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장바구니에 담긴 상품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선택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해당 상품 정보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ㄴ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쿠폰 유무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이름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조건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ㄴ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정상가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할인율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할인가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ㄴ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옵션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+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수량 변경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바로구매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선택된 상품의 결제정보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총합 금액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총합 배송비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할인 금액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ㄴ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할인 금액은 상품할인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즉시할인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총 구매 금액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장바구니에 담긴 전체 상품의 결제정보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정상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할인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결제 필요 총 금액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장바구니 이용안내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9676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그림 68">
            <a:extLst>
              <a:ext uri="{FF2B5EF4-FFF2-40B4-BE49-F238E27FC236}">
                <a16:creationId xmlns:a16="http://schemas.microsoft.com/office/drawing/2014/main" id="{F73C33FB-249F-CC74-4FE0-2F38D33CE7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224" b="-22"/>
          <a:stretch>
            <a:fillRect/>
          </a:stretch>
        </p:blipFill>
        <p:spPr>
          <a:xfrm>
            <a:off x="3230684" y="1"/>
            <a:ext cx="2834836" cy="4933368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70" name="그림 69">
            <a:extLst>
              <a:ext uri="{FF2B5EF4-FFF2-40B4-BE49-F238E27FC236}">
                <a16:creationId xmlns:a16="http://schemas.microsoft.com/office/drawing/2014/main" id="{EE4DA38B-29B1-B2B7-76B5-B1DF76AC47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592"/>
          <a:stretch>
            <a:fillRect/>
          </a:stretch>
        </p:blipFill>
        <p:spPr>
          <a:xfrm>
            <a:off x="270380" y="852489"/>
            <a:ext cx="2834836" cy="4291011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1FC5E131-9673-6D7C-F83E-E7B87A3C44AB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2D4A932F-CB73-CEDC-34BA-40391F2EDB4F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3-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2-1 Checkout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결제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주문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BD6E9B47-1043-1043-237B-679F379C6160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01CC7B1A-FF8D-47FF-33B3-325CCC5A4DD3}"/>
              </a:ext>
            </a:extLst>
          </p:cNvPr>
          <p:cNvGrpSpPr/>
          <p:nvPr/>
        </p:nvGrpSpPr>
        <p:grpSpPr>
          <a:xfrm>
            <a:off x="776288" y="1564821"/>
            <a:ext cx="1877551" cy="290173"/>
            <a:chOff x="838200" y="1235076"/>
            <a:chExt cx="1877551" cy="290173"/>
          </a:xfrm>
        </p:grpSpPr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D4CF491E-9C65-4573-50B2-6699FFB95726}"/>
                </a:ext>
              </a:extLst>
            </p:cNvPr>
            <p:cNvSpPr/>
            <p:nvPr/>
          </p:nvSpPr>
          <p:spPr>
            <a:xfrm>
              <a:off x="838200" y="1235076"/>
              <a:ext cx="1813230" cy="29017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F84D2747-3877-3E91-72D5-2E6675FB8438}"/>
                </a:ext>
              </a:extLst>
            </p:cNvPr>
            <p:cNvSpPr/>
            <p:nvPr/>
          </p:nvSpPr>
          <p:spPr>
            <a:xfrm>
              <a:off x="2570971" y="1307772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185D782D-7D70-1CDC-846D-8FE18C196A53}"/>
              </a:ext>
            </a:extLst>
          </p:cNvPr>
          <p:cNvGrpSpPr/>
          <p:nvPr/>
        </p:nvGrpSpPr>
        <p:grpSpPr>
          <a:xfrm>
            <a:off x="776288" y="2043452"/>
            <a:ext cx="1877551" cy="864054"/>
            <a:chOff x="838200" y="1235076"/>
            <a:chExt cx="1877551" cy="864054"/>
          </a:xfrm>
        </p:grpSpPr>
        <p:sp>
          <p:nvSpPr>
            <p:cNvPr id="75" name="사각형: 둥근 모서리 74">
              <a:extLst>
                <a:ext uri="{FF2B5EF4-FFF2-40B4-BE49-F238E27FC236}">
                  <a16:creationId xmlns:a16="http://schemas.microsoft.com/office/drawing/2014/main" id="{76D4CF3C-C5C4-4798-C83E-CA0A4E735908}"/>
                </a:ext>
              </a:extLst>
            </p:cNvPr>
            <p:cNvSpPr/>
            <p:nvPr/>
          </p:nvSpPr>
          <p:spPr>
            <a:xfrm>
              <a:off x="838200" y="1235076"/>
              <a:ext cx="1813230" cy="864054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77F28BE3-9E56-982C-7EC8-BD10C9559D4F}"/>
                </a:ext>
              </a:extLst>
            </p:cNvPr>
            <p:cNvSpPr/>
            <p:nvPr/>
          </p:nvSpPr>
          <p:spPr>
            <a:xfrm>
              <a:off x="2570971" y="1594713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93EF69F9-7EC0-E0F5-6E02-02EFAF88B4A3}"/>
              </a:ext>
            </a:extLst>
          </p:cNvPr>
          <p:cNvGrpSpPr/>
          <p:nvPr/>
        </p:nvGrpSpPr>
        <p:grpSpPr>
          <a:xfrm>
            <a:off x="776288" y="3007859"/>
            <a:ext cx="1877551" cy="356847"/>
            <a:chOff x="838200" y="1235076"/>
            <a:chExt cx="1877551" cy="356847"/>
          </a:xfrm>
        </p:grpSpPr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AE4E3697-B523-D4DF-A44B-CFFD50E7286F}"/>
                </a:ext>
              </a:extLst>
            </p:cNvPr>
            <p:cNvSpPr/>
            <p:nvPr/>
          </p:nvSpPr>
          <p:spPr>
            <a:xfrm>
              <a:off x="838200" y="1235076"/>
              <a:ext cx="1813230" cy="356847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23F8EF82-D3C1-1109-C878-9D0193EAE1E9}"/>
                </a:ext>
              </a:extLst>
            </p:cNvPr>
            <p:cNvSpPr/>
            <p:nvPr/>
          </p:nvSpPr>
          <p:spPr>
            <a:xfrm>
              <a:off x="2570971" y="1341109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4046891-00A4-D5B4-4DDD-B13017151116}"/>
              </a:ext>
            </a:extLst>
          </p:cNvPr>
          <p:cNvGrpSpPr/>
          <p:nvPr/>
        </p:nvGrpSpPr>
        <p:grpSpPr>
          <a:xfrm>
            <a:off x="3740322" y="1329485"/>
            <a:ext cx="1877551" cy="854529"/>
            <a:chOff x="838200" y="1235076"/>
            <a:chExt cx="1877551" cy="854529"/>
          </a:xfrm>
        </p:grpSpPr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FDB0C702-328A-FDA5-3B94-D7988DEFACF4}"/>
                </a:ext>
              </a:extLst>
            </p:cNvPr>
            <p:cNvSpPr/>
            <p:nvPr/>
          </p:nvSpPr>
          <p:spPr>
            <a:xfrm>
              <a:off x="838200" y="1235076"/>
              <a:ext cx="1813230" cy="854529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467D7755-57EF-D37F-1C3D-D40AFCA02102}"/>
                </a:ext>
              </a:extLst>
            </p:cNvPr>
            <p:cNvSpPr/>
            <p:nvPr/>
          </p:nvSpPr>
          <p:spPr>
            <a:xfrm>
              <a:off x="2570971" y="1589950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7EF04A88-E2DC-EDA8-9F0A-3F8ACD57E5BA}"/>
              </a:ext>
            </a:extLst>
          </p:cNvPr>
          <p:cNvGrpSpPr/>
          <p:nvPr/>
        </p:nvGrpSpPr>
        <p:grpSpPr>
          <a:xfrm>
            <a:off x="3740322" y="2582975"/>
            <a:ext cx="1877551" cy="438831"/>
            <a:chOff x="838200" y="1235076"/>
            <a:chExt cx="1877551" cy="438831"/>
          </a:xfrm>
        </p:grpSpPr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B37F81D4-4540-46C4-796E-345FF010F641}"/>
                </a:ext>
              </a:extLst>
            </p:cNvPr>
            <p:cNvSpPr/>
            <p:nvPr/>
          </p:nvSpPr>
          <p:spPr>
            <a:xfrm>
              <a:off x="838200" y="1235076"/>
              <a:ext cx="1813230" cy="438831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0F733C55-9381-0E56-854B-1DA637F5DCE2}"/>
                </a:ext>
              </a:extLst>
            </p:cNvPr>
            <p:cNvSpPr/>
            <p:nvPr/>
          </p:nvSpPr>
          <p:spPr>
            <a:xfrm>
              <a:off x="2570971" y="138210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5</a:t>
              </a:r>
              <a:endParaRPr lang="ko-KR" altLang="en-US" sz="900" dirty="0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9DF0FE73-C568-C91F-8723-F30E55263169}"/>
              </a:ext>
            </a:extLst>
          </p:cNvPr>
          <p:cNvGrpSpPr/>
          <p:nvPr/>
        </p:nvGrpSpPr>
        <p:grpSpPr>
          <a:xfrm>
            <a:off x="3740322" y="3085419"/>
            <a:ext cx="1877551" cy="707912"/>
            <a:chOff x="838200" y="1235076"/>
            <a:chExt cx="1877551" cy="707912"/>
          </a:xfrm>
        </p:grpSpPr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6554E163-5F82-1168-7879-5008C7533D0E}"/>
                </a:ext>
              </a:extLst>
            </p:cNvPr>
            <p:cNvSpPr/>
            <p:nvPr/>
          </p:nvSpPr>
          <p:spPr>
            <a:xfrm>
              <a:off x="838200" y="1235076"/>
              <a:ext cx="1813230" cy="70791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636B4186-5237-8072-D4C6-5381DE991D36}"/>
                </a:ext>
              </a:extLst>
            </p:cNvPr>
            <p:cNvSpPr/>
            <p:nvPr/>
          </p:nvSpPr>
          <p:spPr>
            <a:xfrm>
              <a:off x="2570971" y="1516642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6</a:t>
              </a:r>
              <a:endParaRPr lang="ko-KR" altLang="en-US" sz="900" dirty="0"/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C4BFA3E-04F6-967C-C786-07411F011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980447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/checkout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이동석</a:t>
                      </a:r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, </a:t>
                      </a: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장바구니의 결제 선택된 상품정보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주소검색 및 선택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우편번호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할당된 쿠폰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금액 차감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결제수단 선택 및 진행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선택된 상품의 결제정보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6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구매 및 결제대행 서비스 이용약관 동의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필수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체크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접힘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펼침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3123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그림 43">
            <a:extLst>
              <a:ext uri="{FF2B5EF4-FFF2-40B4-BE49-F238E27FC236}">
                <a16:creationId xmlns:a16="http://schemas.microsoft.com/office/drawing/2014/main" id="{4CF2931C-1585-3912-351E-63B4459596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551" t="8769" r="22149" b="21819"/>
          <a:stretch>
            <a:fillRect/>
          </a:stretch>
        </p:blipFill>
        <p:spPr>
          <a:xfrm>
            <a:off x="3230684" y="256560"/>
            <a:ext cx="2834836" cy="4676808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E557BFAA-E864-0FE3-8A79-BBC24B87BB41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4C0D9943-4A52-B1E9-EF1A-67F54F204D75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3-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Checkout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결제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결과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050251E6-7B7D-390B-48E3-7F48C62679DE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18D9CB5-F527-3848-1834-8829038ECE3A}"/>
              </a:ext>
            </a:extLst>
          </p:cNvPr>
          <p:cNvGrpSpPr/>
          <p:nvPr/>
        </p:nvGrpSpPr>
        <p:grpSpPr>
          <a:xfrm>
            <a:off x="3305175" y="791731"/>
            <a:ext cx="2774279" cy="144780"/>
            <a:chOff x="401053" y="1219201"/>
            <a:chExt cx="2774279" cy="144780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BAFACD08-E105-DDB1-2684-20CBD4476B79}"/>
                </a:ext>
              </a:extLst>
            </p:cNvPr>
            <p:cNvSpPr/>
            <p:nvPr/>
          </p:nvSpPr>
          <p:spPr>
            <a:xfrm>
              <a:off x="401053" y="1234745"/>
              <a:ext cx="2709959" cy="11369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439946CA-0ADC-E6F8-65AB-1C86443F8C41}"/>
                </a:ext>
              </a:extLst>
            </p:cNvPr>
            <p:cNvSpPr/>
            <p:nvPr/>
          </p:nvSpPr>
          <p:spPr>
            <a:xfrm>
              <a:off x="3030552" y="121920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7D13FB10-BB95-A6B6-3AE2-A133C9B21B3D}"/>
              </a:ext>
            </a:extLst>
          </p:cNvPr>
          <p:cNvGrpSpPr/>
          <p:nvPr/>
        </p:nvGrpSpPr>
        <p:grpSpPr>
          <a:xfrm>
            <a:off x="3305175" y="1307423"/>
            <a:ext cx="2774279" cy="347546"/>
            <a:chOff x="401053" y="1234745"/>
            <a:chExt cx="2774279" cy="347546"/>
          </a:xfrm>
        </p:grpSpPr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4337ED4C-67A9-89F7-5517-83AD00ACB18D}"/>
                </a:ext>
              </a:extLst>
            </p:cNvPr>
            <p:cNvSpPr/>
            <p:nvPr/>
          </p:nvSpPr>
          <p:spPr>
            <a:xfrm>
              <a:off x="401053" y="1234745"/>
              <a:ext cx="2709959" cy="347546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65E2BB70-14C7-7F5E-DD4C-62BE92DC3423}"/>
                </a:ext>
              </a:extLst>
            </p:cNvPr>
            <p:cNvSpPr/>
            <p:nvPr/>
          </p:nvSpPr>
          <p:spPr>
            <a:xfrm>
              <a:off x="3030552" y="133612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0A7B689-48E5-17AD-94AD-E0BB5A732134}"/>
              </a:ext>
            </a:extLst>
          </p:cNvPr>
          <p:cNvGrpSpPr/>
          <p:nvPr/>
        </p:nvGrpSpPr>
        <p:grpSpPr>
          <a:xfrm>
            <a:off x="3305175" y="2153738"/>
            <a:ext cx="2774279" cy="182268"/>
            <a:chOff x="401053" y="1234745"/>
            <a:chExt cx="2774279" cy="182268"/>
          </a:xfrm>
        </p:grpSpPr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310C5049-549B-6E35-9B09-34CA7F3A5E4F}"/>
                </a:ext>
              </a:extLst>
            </p:cNvPr>
            <p:cNvSpPr/>
            <p:nvPr/>
          </p:nvSpPr>
          <p:spPr>
            <a:xfrm>
              <a:off x="401053" y="1234745"/>
              <a:ext cx="2709959" cy="18226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1C0D2AC-E580-E6EA-11ED-8CE98CFA9B1D}"/>
                </a:ext>
              </a:extLst>
            </p:cNvPr>
            <p:cNvSpPr/>
            <p:nvPr/>
          </p:nvSpPr>
          <p:spPr>
            <a:xfrm>
              <a:off x="3030552" y="1253489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F2318074-5065-BF47-9C20-C44D158F28D8}"/>
              </a:ext>
            </a:extLst>
          </p:cNvPr>
          <p:cNvGrpSpPr/>
          <p:nvPr/>
        </p:nvGrpSpPr>
        <p:grpSpPr>
          <a:xfrm>
            <a:off x="3305175" y="2945606"/>
            <a:ext cx="2774279" cy="222269"/>
            <a:chOff x="401053" y="1212224"/>
            <a:chExt cx="2774279" cy="222269"/>
          </a:xfrm>
        </p:grpSpPr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B515E104-EC03-D726-E6C5-E12D093FB942}"/>
                </a:ext>
              </a:extLst>
            </p:cNvPr>
            <p:cNvSpPr/>
            <p:nvPr/>
          </p:nvSpPr>
          <p:spPr>
            <a:xfrm>
              <a:off x="401053" y="1212224"/>
              <a:ext cx="2709959" cy="222269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905EA756-B020-5F7F-24FF-E31A50583506}"/>
                </a:ext>
              </a:extLst>
            </p:cNvPr>
            <p:cNvSpPr/>
            <p:nvPr/>
          </p:nvSpPr>
          <p:spPr>
            <a:xfrm>
              <a:off x="3030552" y="125096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3870374B-230F-ECA6-4FB1-BD3F1868B777}"/>
              </a:ext>
            </a:extLst>
          </p:cNvPr>
          <p:cNvGrpSpPr/>
          <p:nvPr/>
        </p:nvGrpSpPr>
        <p:grpSpPr>
          <a:xfrm>
            <a:off x="3305175" y="3402127"/>
            <a:ext cx="2774279" cy="760298"/>
            <a:chOff x="401053" y="1234744"/>
            <a:chExt cx="2774279" cy="760298"/>
          </a:xfrm>
        </p:grpSpPr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C1FF334A-EA82-38F1-7076-0FF7326283E8}"/>
                </a:ext>
              </a:extLst>
            </p:cNvPr>
            <p:cNvSpPr/>
            <p:nvPr/>
          </p:nvSpPr>
          <p:spPr>
            <a:xfrm>
              <a:off x="401053" y="1234744"/>
              <a:ext cx="2709959" cy="76029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13DA9109-F287-2E3F-19F6-009EC3CF2E41}"/>
                </a:ext>
              </a:extLst>
            </p:cNvPr>
            <p:cNvSpPr/>
            <p:nvPr/>
          </p:nvSpPr>
          <p:spPr>
            <a:xfrm>
              <a:off x="3030552" y="1542503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5</a:t>
              </a:r>
              <a:endParaRPr lang="ko-KR" altLang="en-US" sz="900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A941921C-B9A9-0029-B97D-C05932DB8CEA}"/>
              </a:ext>
            </a:extLst>
          </p:cNvPr>
          <p:cNvGrpSpPr/>
          <p:nvPr/>
        </p:nvGrpSpPr>
        <p:grpSpPr>
          <a:xfrm>
            <a:off x="3905251" y="4590848"/>
            <a:ext cx="1531265" cy="222269"/>
            <a:chOff x="1644067" y="1212224"/>
            <a:chExt cx="1531265" cy="222269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1DC21024-280F-E40B-B101-E299D4E2A47E}"/>
                </a:ext>
              </a:extLst>
            </p:cNvPr>
            <p:cNvSpPr/>
            <p:nvPr/>
          </p:nvSpPr>
          <p:spPr>
            <a:xfrm>
              <a:off x="1644067" y="1212224"/>
              <a:ext cx="1466946" cy="222269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15794DF9-2E73-C1C6-9AA5-63B10D6815A0}"/>
                </a:ext>
              </a:extLst>
            </p:cNvPr>
            <p:cNvSpPr/>
            <p:nvPr/>
          </p:nvSpPr>
          <p:spPr>
            <a:xfrm>
              <a:off x="3030552" y="125096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6</a:t>
              </a:r>
              <a:endParaRPr lang="ko-KR" altLang="en-US" sz="900" dirty="0"/>
            </a:p>
          </p:txBody>
        </p:sp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F3966A7-8FF6-3C17-5758-A4A2FDC5D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196149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</a:t>
                      </a:r>
                      <a:r>
                        <a:rPr lang="en-US" altLang="ko-KR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payresult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이동석</a:t>
                      </a:r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, </a:t>
                      </a: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결제완료시 랜덤으로 주문번호 생성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입력받은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배송지 정보 표시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기입된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수령자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이름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연락처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주소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결제 완료된 주문 상품 표시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목록형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브랜드명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상품명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옵션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 정보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결제 후 적립 포인트 표시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포인트 추가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결제된 상품의 금액 정보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총합 금액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총합 배송비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총 할인 금액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총 주문 금액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6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직전 쇼핑 위치로 되돌아가는 버튼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+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주문내역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배송정보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페이지로 이동 버튼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7500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그림 45">
            <a:extLst>
              <a:ext uri="{FF2B5EF4-FFF2-40B4-BE49-F238E27FC236}">
                <a16:creationId xmlns:a16="http://schemas.microsoft.com/office/drawing/2014/main" id="{3977162A-33BE-F11A-F5C0-32E3BAE523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936" b="28259"/>
          <a:stretch>
            <a:fillRect/>
          </a:stretch>
        </p:blipFill>
        <p:spPr>
          <a:xfrm>
            <a:off x="270380" y="109755"/>
            <a:ext cx="5795140" cy="4544241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7FADECD-3799-728D-2229-4927EBCE89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7770" b="20612"/>
          <a:stretch>
            <a:fillRect/>
          </a:stretch>
        </p:blipFill>
        <p:spPr>
          <a:xfrm>
            <a:off x="270380" y="4459686"/>
            <a:ext cx="5795140" cy="683814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7AD056AC-884F-D615-CBC7-FB46647B83C4}"/>
              </a:ext>
            </a:extLst>
          </p:cNvPr>
          <p:cNvSpPr/>
          <p:nvPr/>
        </p:nvSpPr>
        <p:spPr>
          <a:xfrm>
            <a:off x="0" y="0"/>
            <a:ext cx="6324600" cy="1052052"/>
          </a:xfrm>
          <a:prstGeom prst="rect">
            <a:avLst/>
          </a:prstGeom>
          <a:gradFill flip="none" rotWithShape="1">
            <a:gsLst>
              <a:gs pos="100000">
                <a:srgbClr val="F9F9F9">
                  <a:alpha val="0"/>
                </a:srgbClr>
              </a:gs>
              <a:gs pos="67000">
                <a:srgbClr val="F9F9F9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7D48155-665A-F5D0-7A06-7F148888AD66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0" name="Text 4">
              <a:extLst>
                <a:ext uri="{FF2B5EF4-FFF2-40B4-BE49-F238E27FC236}">
                  <a16:creationId xmlns:a16="http://schemas.microsoft.com/office/drawing/2014/main" id="{FE5402ED-839C-EF88-4677-4B27C513B972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4-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Support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공지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/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뉴스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목록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31" name="Text 5">
              <a:extLst>
                <a:ext uri="{FF2B5EF4-FFF2-40B4-BE49-F238E27FC236}">
                  <a16:creationId xmlns:a16="http://schemas.microsoft.com/office/drawing/2014/main" id="{E68B9D93-7D88-62E9-9A25-828820C641F4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4 </a:t>
              </a:r>
              <a:r>
                <a:rPr lang="ko-KR" altLang="en-US" sz="900" spc="-50" dirty="0">
                  <a:latin typeface="+mn-ea"/>
                </a:rPr>
                <a:t>고객 지원</a:t>
              </a:r>
              <a:endParaRPr lang="en-US" altLang="ko-KR" sz="900" spc="-50" dirty="0">
                <a:latin typeface="+mn-ea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AA4832E-562E-7A45-95D0-1B58988204C0}"/>
              </a:ext>
            </a:extLst>
          </p:cNvPr>
          <p:cNvGrpSpPr/>
          <p:nvPr/>
        </p:nvGrpSpPr>
        <p:grpSpPr>
          <a:xfrm>
            <a:off x="871856" y="1091342"/>
            <a:ext cx="799377" cy="868427"/>
            <a:chOff x="858305" y="1235076"/>
            <a:chExt cx="799377" cy="868427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E66BB8B8-3E4A-B4E7-825B-322F2C37C095}"/>
                </a:ext>
              </a:extLst>
            </p:cNvPr>
            <p:cNvSpPr/>
            <p:nvPr/>
          </p:nvSpPr>
          <p:spPr>
            <a:xfrm>
              <a:off x="858305" y="1235076"/>
              <a:ext cx="731520" cy="868427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F680F55-0EFF-74C3-4CB5-8DF46FF7ED6B}"/>
                </a:ext>
              </a:extLst>
            </p:cNvPr>
            <p:cNvSpPr/>
            <p:nvPr/>
          </p:nvSpPr>
          <p:spPr>
            <a:xfrm>
              <a:off x="1512902" y="1596899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67606E2-0358-25D7-A186-8AACEAE59B74}"/>
              </a:ext>
            </a:extLst>
          </p:cNvPr>
          <p:cNvGrpSpPr/>
          <p:nvPr/>
        </p:nvGrpSpPr>
        <p:grpSpPr>
          <a:xfrm>
            <a:off x="1685925" y="1091342"/>
            <a:ext cx="3844838" cy="280258"/>
            <a:chOff x="-669506" y="1235076"/>
            <a:chExt cx="3844838" cy="280258"/>
          </a:xfrm>
        </p:grpSpPr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BF73B8CF-5093-6D69-1259-9289F8224183}"/>
                </a:ext>
              </a:extLst>
            </p:cNvPr>
            <p:cNvSpPr/>
            <p:nvPr/>
          </p:nvSpPr>
          <p:spPr>
            <a:xfrm>
              <a:off x="-669506" y="1235076"/>
              <a:ext cx="3780517" cy="28025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6884FCD3-D219-3828-F6D8-3F31E3768E9E}"/>
                </a:ext>
              </a:extLst>
            </p:cNvPr>
            <p:cNvSpPr/>
            <p:nvPr/>
          </p:nvSpPr>
          <p:spPr>
            <a:xfrm>
              <a:off x="3030552" y="130281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C7BA8C2-AA28-B106-80CD-3D7F11FD4074}"/>
              </a:ext>
            </a:extLst>
          </p:cNvPr>
          <p:cNvSpPr/>
          <p:nvPr/>
        </p:nvSpPr>
        <p:spPr>
          <a:xfrm rot="10800000">
            <a:off x="0" y="4815317"/>
            <a:ext cx="6324600" cy="328191"/>
          </a:xfrm>
          <a:prstGeom prst="rect">
            <a:avLst/>
          </a:prstGeom>
          <a:gradFill flip="none" rotWithShape="1">
            <a:gsLst>
              <a:gs pos="100000">
                <a:srgbClr val="F9F9F9">
                  <a:alpha val="0"/>
                </a:srgbClr>
              </a:gs>
              <a:gs pos="46000">
                <a:srgbClr val="F9F9F9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E4BE1277-3E8B-ADCC-3C4D-8245E22F4684}"/>
              </a:ext>
            </a:extLst>
          </p:cNvPr>
          <p:cNvGrpSpPr/>
          <p:nvPr/>
        </p:nvGrpSpPr>
        <p:grpSpPr>
          <a:xfrm>
            <a:off x="1685925" y="1777141"/>
            <a:ext cx="3844838" cy="2751997"/>
            <a:chOff x="-669506" y="1235075"/>
            <a:chExt cx="3844838" cy="2751997"/>
          </a:xfrm>
        </p:grpSpPr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E8CEABE0-09D7-1647-A8FB-37B3F533724A}"/>
                </a:ext>
              </a:extLst>
            </p:cNvPr>
            <p:cNvSpPr/>
            <p:nvPr/>
          </p:nvSpPr>
          <p:spPr>
            <a:xfrm>
              <a:off x="-669506" y="1235075"/>
              <a:ext cx="3780517" cy="2751997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D669360B-E153-CE97-2AE5-81FF8862DDF0}"/>
                </a:ext>
              </a:extLst>
            </p:cNvPr>
            <p:cNvSpPr/>
            <p:nvPr/>
          </p:nvSpPr>
          <p:spPr>
            <a:xfrm>
              <a:off x="3030552" y="2538683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119EBB0C-CFEC-D696-7046-CB19DD4A157E}"/>
              </a:ext>
            </a:extLst>
          </p:cNvPr>
          <p:cNvGrpSpPr/>
          <p:nvPr/>
        </p:nvGrpSpPr>
        <p:grpSpPr>
          <a:xfrm>
            <a:off x="871856" y="2015268"/>
            <a:ext cx="799377" cy="712058"/>
            <a:chOff x="858305" y="1235077"/>
            <a:chExt cx="799377" cy="712058"/>
          </a:xfrm>
        </p:grpSpPr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F4AB18F7-2FE5-A0BF-8DFE-D41E1654E56A}"/>
                </a:ext>
              </a:extLst>
            </p:cNvPr>
            <p:cNvSpPr/>
            <p:nvPr/>
          </p:nvSpPr>
          <p:spPr>
            <a:xfrm>
              <a:off x="858305" y="1235077"/>
              <a:ext cx="731520" cy="71205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111773E-F949-0295-1168-91724A2D7D66}"/>
                </a:ext>
              </a:extLst>
            </p:cNvPr>
            <p:cNvSpPr/>
            <p:nvPr/>
          </p:nvSpPr>
          <p:spPr>
            <a:xfrm>
              <a:off x="1512902" y="1518716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843031F-01FA-FD3F-ACBE-C7BEE3C72F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697464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/support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자주 묻는 질문 섹션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게시판 메뉴 목록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키워드 검색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게시글 목록 표시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1821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>
            <a:extLst>
              <a:ext uri="{FF2B5EF4-FFF2-40B4-BE49-F238E27FC236}">
                <a16:creationId xmlns:a16="http://schemas.microsoft.com/office/drawing/2014/main" id="{5D0B38B5-31A1-808F-7F1C-4DFA2F25FB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274" b="13863"/>
          <a:stretch>
            <a:fillRect/>
          </a:stretch>
        </p:blipFill>
        <p:spPr>
          <a:xfrm>
            <a:off x="270380" y="541020"/>
            <a:ext cx="5789344" cy="4602480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51EF49C-45C7-C73C-A2A6-959B612CF1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472261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/support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헤더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상태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BFF85D76-D819-F4BD-EAB8-2B5AE3F6FC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877297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/support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링크 게시글 제목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게시글 작성일자 표시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링크 게시글 내용 표시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해당 게시글의 이전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다음글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제목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직전 게시판 목록 위치로 되돌아가는 버튼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2ED6FD1A-6076-1B3A-5713-2DE6C61FDDB4}"/>
              </a:ext>
            </a:extLst>
          </p:cNvPr>
          <p:cNvSpPr/>
          <p:nvPr/>
        </p:nvSpPr>
        <p:spPr>
          <a:xfrm>
            <a:off x="0" y="0"/>
            <a:ext cx="6324600" cy="1052052"/>
          </a:xfrm>
          <a:prstGeom prst="rect">
            <a:avLst/>
          </a:prstGeom>
          <a:gradFill flip="none" rotWithShape="1">
            <a:gsLst>
              <a:gs pos="100000">
                <a:srgbClr val="F9F9F9">
                  <a:alpha val="0"/>
                </a:srgbClr>
              </a:gs>
              <a:gs pos="67000">
                <a:srgbClr val="F9F9F9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C037998-D160-02AD-81B4-EB2EB75B8202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15" name="Text 4">
              <a:extLst>
                <a:ext uri="{FF2B5EF4-FFF2-40B4-BE49-F238E27FC236}">
                  <a16:creationId xmlns:a16="http://schemas.microsoft.com/office/drawing/2014/main" id="{BB6CD55E-A73B-2D20-B456-DE2CE20C8139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4-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Support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공지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/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뉴스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상세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6" name="Text 5">
              <a:extLst>
                <a:ext uri="{FF2B5EF4-FFF2-40B4-BE49-F238E27FC236}">
                  <a16:creationId xmlns:a16="http://schemas.microsoft.com/office/drawing/2014/main" id="{15EE1BA5-1BCE-DF1B-D2C6-0DDECA35DC60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4 </a:t>
              </a:r>
              <a:r>
                <a:rPr lang="ko-KR" altLang="en-US" sz="900" spc="-50" dirty="0">
                  <a:latin typeface="+mn-ea"/>
                </a:rPr>
                <a:t>고객 지원</a:t>
              </a:r>
              <a:endParaRPr lang="en-US" altLang="ko-KR" sz="900" spc="-50" dirty="0">
                <a:latin typeface="+mn-ea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E7131F5-EA4C-221D-3EE7-1DB454107710}"/>
              </a:ext>
            </a:extLst>
          </p:cNvPr>
          <p:cNvGrpSpPr/>
          <p:nvPr/>
        </p:nvGrpSpPr>
        <p:grpSpPr>
          <a:xfrm>
            <a:off x="1638300" y="1418528"/>
            <a:ext cx="3925800" cy="307878"/>
            <a:chOff x="-750468" y="1221266"/>
            <a:chExt cx="3925800" cy="307878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D814E6C3-8B76-61BA-6EF5-31A5B3A5C454}"/>
                </a:ext>
              </a:extLst>
            </p:cNvPr>
            <p:cNvSpPr/>
            <p:nvPr/>
          </p:nvSpPr>
          <p:spPr>
            <a:xfrm>
              <a:off x="-750468" y="1221266"/>
              <a:ext cx="3861479" cy="30787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38E8BB3D-4C37-2677-4840-B939FCBAB821}"/>
                </a:ext>
              </a:extLst>
            </p:cNvPr>
            <p:cNvSpPr/>
            <p:nvPr/>
          </p:nvSpPr>
          <p:spPr>
            <a:xfrm>
              <a:off x="3030552" y="130281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60062EC-3FDA-15D2-717F-7549434F0418}"/>
              </a:ext>
            </a:extLst>
          </p:cNvPr>
          <p:cNvSpPr/>
          <p:nvPr/>
        </p:nvSpPr>
        <p:spPr>
          <a:xfrm rot="10800000">
            <a:off x="0" y="4434840"/>
            <a:ext cx="6324600" cy="708668"/>
          </a:xfrm>
          <a:prstGeom prst="rect">
            <a:avLst/>
          </a:prstGeom>
          <a:gradFill flip="none" rotWithShape="1">
            <a:gsLst>
              <a:gs pos="100000">
                <a:srgbClr val="F9F9F9">
                  <a:alpha val="0"/>
                </a:srgbClr>
              </a:gs>
              <a:gs pos="46000">
                <a:srgbClr val="F9F9F9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AA6C51D-F011-EB0D-7E31-187C39FB8388}"/>
              </a:ext>
            </a:extLst>
          </p:cNvPr>
          <p:cNvGrpSpPr/>
          <p:nvPr/>
        </p:nvGrpSpPr>
        <p:grpSpPr>
          <a:xfrm>
            <a:off x="1638300" y="1780478"/>
            <a:ext cx="3925800" cy="1374678"/>
            <a:chOff x="-750468" y="1221266"/>
            <a:chExt cx="3925800" cy="1374678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6785DA1E-CC60-1193-E914-F25F94DA420D}"/>
                </a:ext>
              </a:extLst>
            </p:cNvPr>
            <p:cNvSpPr/>
            <p:nvPr/>
          </p:nvSpPr>
          <p:spPr>
            <a:xfrm>
              <a:off x="-750468" y="1221266"/>
              <a:ext cx="3861479" cy="137467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D1E7ED20-2C0B-BC4C-DC7A-A301760FF999}"/>
                </a:ext>
              </a:extLst>
            </p:cNvPr>
            <p:cNvSpPr/>
            <p:nvPr/>
          </p:nvSpPr>
          <p:spPr>
            <a:xfrm>
              <a:off x="3030552" y="183621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8047ECD-68CB-A797-3C46-8531989DFB66}"/>
              </a:ext>
            </a:extLst>
          </p:cNvPr>
          <p:cNvGrpSpPr/>
          <p:nvPr/>
        </p:nvGrpSpPr>
        <p:grpSpPr>
          <a:xfrm>
            <a:off x="1638300" y="3271140"/>
            <a:ext cx="3925800" cy="307878"/>
            <a:chOff x="-750468" y="1221266"/>
            <a:chExt cx="3925800" cy="307878"/>
          </a:xfrm>
        </p:grpSpPr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F2F3E2E7-8241-07AB-DCE0-691166047340}"/>
                </a:ext>
              </a:extLst>
            </p:cNvPr>
            <p:cNvSpPr/>
            <p:nvPr/>
          </p:nvSpPr>
          <p:spPr>
            <a:xfrm>
              <a:off x="-750468" y="1221266"/>
              <a:ext cx="3861479" cy="30787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E873E8DD-CF24-55B7-4167-9266AE21A452}"/>
                </a:ext>
              </a:extLst>
            </p:cNvPr>
            <p:cNvSpPr/>
            <p:nvPr/>
          </p:nvSpPr>
          <p:spPr>
            <a:xfrm>
              <a:off x="3030552" y="130281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5C17E4D-C10F-701E-3257-A5F9F217E2E8}"/>
              </a:ext>
            </a:extLst>
          </p:cNvPr>
          <p:cNvGrpSpPr/>
          <p:nvPr/>
        </p:nvGrpSpPr>
        <p:grpSpPr>
          <a:xfrm>
            <a:off x="3050381" y="3662459"/>
            <a:ext cx="1123862" cy="307878"/>
            <a:chOff x="2051470" y="1221266"/>
            <a:chExt cx="1123862" cy="307878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F2F1A491-DFAE-A19E-1838-EB68480A15EE}"/>
                </a:ext>
              </a:extLst>
            </p:cNvPr>
            <p:cNvSpPr/>
            <p:nvPr/>
          </p:nvSpPr>
          <p:spPr>
            <a:xfrm>
              <a:off x="2051470" y="1221266"/>
              <a:ext cx="1059541" cy="30787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DB21F882-DB56-919E-7F1E-336A3FD508F5}"/>
                </a:ext>
              </a:extLst>
            </p:cNvPr>
            <p:cNvSpPr/>
            <p:nvPr/>
          </p:nvSpPr>
          <p:spPr>
            <a:xfrm>
              <a:off x="3030552" y="130281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66799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846E98C-2F9B-644F-2D9C-CC4C43D22FE0}"/>
              </a:ext>
            </a:extLst>
          </p:cNvPr>
          <p:cNvSpPr/>
          <p:nvPr/>
        </p:nvSpPr>
        <p:spPr>
          <a:xfrm flipV="1">
            <a:off x="0" y="1705970"/>
            <a:ext cx="9143999" cy="3437530"/>
          </a:xfrm>
          <a:prstGeom prst="rect">
            <a:avLst/>
          </a:prstGeom>
          <a:solidFill>
            <a:srgbClr val="FBF7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533400" y="678840"/>
            <a:ext cx="420681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Our</a:t>
            </a:r>
          </a:p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Mis</a:t>
            </a:r>
            <a:r>
              <a:rPr lang="en-US" altLang="ko-KR" sz="2800" spc="-30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si</a:t>
            </a:r>
            <a:r>
              <a:rPr lang="en-US" altLang="ko-KR" sz="2800" spc="-15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on</a:t>
            </a:r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12CABD9A-100A-754B-C369-5C2222E4463D}"/>
              </a:ext>
            </a:extLst>
          </p:cNvPr>
          <p:cNvSpPr/>
          <p:nvPr/>
        </p:nvSpPr>
        <p:spPr>
          <a:xfrm>
            <a:off x="4788877" y="457009"/>
            <a:ext cx="3806573" cy="268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ko-KR" altLang="en-US" sz="13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34" charset="0"/>
                <a:cs typeface="Helvetica" pitchFamily="34" charset="-120"/>
              </a:rPr>
              <a:t>심층적 고민과 체계적 전략 하에</a:t>
            </a:r>
            <a:endParaRPr lang="en-US" altLang="ko-KR" sz="1300" spc="-50" dirty="0">
              <a:solidFill>
                <a:schemeClr val="tx1">
                  <a:lumMod val="65000"/>
                  <a:lumOff val="35000"/>
                </a:schemeClr>
              </a:solidFill>
              <a:latin typeface="Helvetica" pitchFamily="34" charset="0"/>
              <a:cs typeface="Helvetica" pitchFamily="34" charset="-120"/>
            </a:endParaRPr>
          </a:p>
        </p:txBody>
      </p:sp>
      <p:sp>
        <p:nvSpPr>
          <p:cNvPr id="31" name="Text 5">
            <a:extLst>
              <a:ext uri="{FF2B5EF4-FFF2-40B4-BE49-F238E27FC236}">
                <a16:creationId xmlns:a16="http://schemas.microsoft.com/office/drawing/2014/main" id="{41CD2220-73EE-6E57-26C9-B610B7C1ACA4}"/>
              </a:ext>
            </a:extLst>
          </p:cNvPr>
          <p:cNvSpPr/>
          <p:nvPr/>
        </p:nvSpPr>
        <p:spPr>
          <a:xfrm>
            <a:off x="4849837" y="729743"/>
            <a:ext cx="3806573" cy="268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ko-KR" altLang="en-US" sz="1400" spc="-3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본 프로젝트의 주제 선정이 이루어졌습니다</a:t>
            </a:r>
            <a:r>
              <a:rPr lang="en-US" altLang="ko-KR" sz="1400" spc="-3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.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555D165-633B-3928-660B-4C3B301B8994}"/>
              </a:ext>
            </a:extLst>
          </p:cNvPr>
          <p:cNvGrpSpPr/>
          <p:nvPr/>
        </p:nvGrpSpPr>
        <p:grpSpPr>
          <a:xfrm>
            <a:off x="533399" y="2260096"/>
            <a:ext cx="8107684" cy="2340966"/>
            <a:chOff x="533399" y="2260096"/>
            <a:chExt cx="8107684" cy="2340966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75F3115A-652E-86FD-1F1D-DE570C30E55A}"/>
                </a:ext>
              </a:extLst>
            </p:cNvPr>
            <p:cNvGrpSpPr/>
            <p:nvPr/>
          </p:nvGrpSpPr>
          <p:grpSpPr>
            <a:xfrm>
              <a:off x="533399" y="2260096"/>
              <a:ext cx="2404963" cy="2340966"/>
              <a:chOff x="533399" y="2260096"/>
              <a:chExt cx="2404963" cy="2340966"/>
            </a:xfrm>
          </p:grpSpPr>
          <p:sp>
            <p:nvSpPr>
              <p:cNvPr id="4" name="Text 1"/>
              <p:cNvSpPr/>
              <p:nvPr/>
            </p:nvSpPr>
            <p:spPr>
              <a:xfrm>
                <a:off x="533399" y="226009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rgbClr val="8000FF">
                        <a:alpha val="8000"/>
                      </a:srgb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01</a:t>
                </a:r>
                <a:endParaRPr lang="en-US" sz="4500" dirty="0">
                  <a:solidFill>
                    <a:srgbClr val="8000FF">
                      <a:alpha val="8000"/>
                    </a:srgbClr>
                  </a:solidFill>
                </a:endParaRPr>
              </a:p>
            </p:txBody>
          </p:sp>
          <p:sp>
            <p:nvSpPr>
              <p:cNvPr id="24" name="Text 4">
                <a:extLst>
                  <a:ext uri="{FF2B5EF4-FFF2-40B4-BE49-F238E27FC236}">
                    <a16:creationId xmlns:a16="http://schemas.microsoft.com/office/drawing/2014/main" id="{9614E62A-0540-DF63-EF87-EDAE24FA2F6E}"/>
                  </a:ext>
                </a:extLst>
              </p:cNvPr>
              <p:cNvSpPr/>
              <p:nvPr/>
            </p:nvSpPr>
            <p:spPr>
              <a:xfrm>
                <a:off x="533399" y="2545846"/>
                <a:ext cx="2404963" cy="593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시장성</a:t>
                </a:r>
                <a:r>
                  <a:rPr lang="en-US" altLang="ko-KR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·</a:t>
                </a: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확장성 기반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전략적 주제 선택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7" name="Text 5">
                <a:extLst>
                  <a:ext uri="{FF2B5EF4-FFF2-40B4-BE49-F238E27FC236}">
                    <a16:creationId xmlns:a16="http://schemas.microsoft.com/office/drawing/2014/main" id="{D19BB193-99CB-305B-88EA-130C867FADFA}"/>
                  </a:ext>
                </a:extLst>
              </p:cNvPr>
              <p:cNvSpPr/>
              <p:nvPr/>
            </p:nvSpPr>
            <p:spPr>
              <a:xfrm>
                <a:off x="533399" y="3300306"/>
                <a:ext cx="2404963" cy="130075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패션 이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-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커머스 시장은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2025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년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8,860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억 달러에서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2032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년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2.1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조 달러로 성장 전망되는 산업군으로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본 프로젝트는 이러한 고성장 시장의 핵심 비즈니스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모델과 기술적 요구사항을 심층 이해하여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실제 시장에서 검증된 서비스 로직을 기반으로</a:t>
                </a:r>
                <a:b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</a:b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솔루션 구축 역량을 확보하기 위해 선정되었습니다</a:t>
                </a:r>
                <a: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  <a:t>.</a:t>
                </a: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BFB9BFB1-83BF-A98C-58B3-992CF70D7EAE}"/>
                </a:ext>
              </a:extLst>
            </p:cNvPr>
            <p:cNvGrpSpPr/>
            <p:nvPr/>
          </p:nvGrpSpPr>
          <p:grpSpPr>
            <a:xfrm>
              <a:off x="3450800" y="2260096"/>
              <a:ext cx="2404963" cy="2340966"/>
              <a:chOff x="3450800" y="2260096"/>
              <a:chExt cx="2404963" cy="2340966"/>
            </a:xfrm>
          </p:grpSpPr>
          <p:sp>
            <p:nvSpPr>
              <p:cNvPr id="45" name="Text 1">
                <a:extLst>
                  <a:ext uri="{FF2B5EF4-FFF2-40B4-BE49-F238E27FC236}">
                    <a16:creationId xmlns:a16="http://schemas.microsoft.com/office/drawing/2014/main" id="{1C292063-054A-5625-F6AC-C41DC95920F9}"/>
                  </a:ext>
                </a:extLst>
              </p:cNvPr>
              <p:cNvSpPr/>
              <p:nvPr/>
            </p:nvSpPr>
            <p:spPr>
              <a:xfrm>
                <a:off x="3450800" y="226009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4500"/>
                  </a:lnSpc>
                </a:pPr>
                <a:r>
                  <a:rPr lang="en-US" sz="4500" dirty="0">
                    <a:solidFill>
                      <a:srgbClr val="8000FF">
                        <a:alpha val="8000"/>
                      </a:srgbClr>
                    </a:solidFill>
                    <a:latin typeface="Impact" pitchFamily="34" charset="0"/>
                  </a:rPr>
                  <a:t>02</a:t>
                </a:r>
              </a:p>
            </p:txBody>
          </p:sp>
          <p:sp>
            <p:nvSpPr>
              <p:cNvPr id="46" name="Text 4">
                <a:extLst>
                  <a:ext uri="{FF2B5EF4-FFF2-40B4-BE49-F238E27FC236}">
                    <a16:creationId xmlns:a16="http://schemas.microsoft.com/office/drawing/2014/main" id="{691AB4ED-0B25-6DD3-080F-5ABD2BEA7AF6}"/>
                  </a:ext>
                </a:extLst>
              </p:cNvPr>
              <p:cNvSpPr/>
              <p:nvPr/>
            </p:nvSpPr>
            <p:spPr>
              <a:xfrm>
                <a:off x="3450800" y="2545846"/>
                <a:ext cx="2404963" cy="593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대기업 기술 스택 구현을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통한 실무 역량 고도화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47" name="Text 5">
                <a:extLst>
                  <a:ext uri="{FF2B5EF4-FFF2-40B4-BE49-F238E27FC236}">
                    <a16:creationId xmlns:a16="http://schemas.microsoft.com/office/drawing/2014/main" id="{F488AEF8-639F-9BC1-C93B-D4D76073B8DD}"/>
                  </a:ext>
                </a:extLst>
              </p:cNvPr>
              <p:cNvSpPr/>
              <p:nvPr/>
            </p:nvSpPr>
            <p:spPr>
              <a:xfrm>
                <a:off x="3450800" y="3300306"/>
                <a:ext cx="2404963" cy="130075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실시간 재고 관리 시스템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안전한 결제 시스템 통합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마이크로 서비스 아키텍처 등 복잡하고 고도화된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기술 스택의 실전 구현을 통해 단순 학습을 넘어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대규모 상용 서비스 개발에 필수적인 요소인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문제 해결 능력과 시스템 설계 역량을</a:t>
                </a:r>
                <a:b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</a:b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체계적으로 내재화 하고자 하였습니다</a:t>
                </a:r>
                <a: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  <a:t>.</a:t>
                </a:r>
              </a:p>
            </p:txBody>
          </p:sp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DC09DBD-2ADA-E40E-61EA-7432FDC9C613}"/>
                </a:ext>
              </a:extLst>
            </p:cNvPr>
            <p:cNvGrpSpPr/>
            <p:nvPr/>
          </p:nvGrpSpPr>
          <p:grpSpPr>
            <a:xfrm>
              <a:off x="6236120" y="2260096"/>
              <a:ext cx="2404963" cy="2340966"/>
              <a:chOff x="6236120" y="2260096"/>
              <a:chExt cx="2404963" cy="2340966"/>
            </a:xfrm>
          </p:grpSpPr>
          <p:sp>
            <p:nvSpPr>
              <p:cNvPr id="56" name="Text 1">
                <a:extLst>
                  <a:ext uri="{FF2B5EF4-FFF2-40B4-BE49-F238E27FC236}">
                    <a16:creationId xmlns:a16="http://schemas.microsoft.com/office/drawing/2014/main" id="{99FA5066-9B4E-8A59-91C8-FA03711C2196}"/>
                  </a:ext>
                </a:extLst>
              </p:cNvPr>
              <p:cNvSpPr/>
              <p:nvPr/>
            </p:nvSpPr>
            <p:spPr>
              <a:xfrm>
                <a:off x="6236120" y="226009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4500"/>
                  </a:lnSpc>
                </a:pPr>
                <a:r>
                  <a:rPr lang="en-US" sz="4500" dirty="0">
                    <a:solidFill>
                      <a:srgbClr val="8000FF">
                        <a:alpha val="8000"/>
                      </a:srgbClr>
                    </a:solidFill>
                    <a:latin typeface="Impact" pitchFamily="34" charset="0"/>
                  </a:rPr>
                  <a:t>03</a:t>
                </a:r>
              </a:p>
            </p:txBody>
          </p:sp>
          <p:sp>
            <p:nvSpPr>
              <p:cNvPr id="57" name="Text 4">
                <a:extLst>
                  <a:ext uri="{FF2B5EF4-FFF2-40B4-BE49-F238E27FC236}">
                    <a16:creationId xmlns:a16="http://schemas.microsoft.com/office/drawing/2014/main" id="{26C09D71-9AA7-5115-CFD4-B497AD55601F}"/>
                  </a:ext>
                </a:extLst>
              </p:cNvPr>
              <p:cNvSpPr/>
              <p:nvPr/>
            </p:nvSpPr>
            <p:spPr>
              <a:xfrm>
                <a:off x="6236120" y="2545846"/>
                <a:ext cx="2404963" cy="593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실제 상용 서비스 벤치마킹을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통한 포트폴리오 경쟁력 극대화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58" name="Text 5">
                <a:extLst>
                  <a:ext uri="{FF2B5EF4-FFF2-40B4-BE49-F238E27FC236}">
                    <a16:creationId xmlns:a16="http://schemas.microsoft.com/office/drawing/2014/main" id="{B8B10A2F-762A-0080-0DCB-1ECE758F0776}"/>
                  </a:ext>
                </a:extLst>
              </p:cNvPr>
              <p:cNvSpPr/>
              <p:nvPr/>
            </p:nvSpPr>
            <p:spPr>
              <a:xfrm>
                <a:off x="6236120" y="3300306"/>
                <a:ext cx="2404963" cy="130075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SSF Shop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이라는 검증된 실무 플랫폼을 벤치마킹하여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실제 서비스 수준의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UX/UI, 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비즈니스 로직과</a:t>
                </a:r>
              </a:p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운영 프로세스를 구현함으로써 이론이 아닌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현장 중심의 실전 경험을 기반으로 한</a:t>
                </a:r>
              </a:p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차별화된 포트폴리오 구축과 채용 시장에서의</a:t>
                </a:r>
                <a:b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</a:b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경쟁력 확보를 목표로 하였습니다</a:t>
                </a:r>
                <a: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  <a:t>.</a:t>
                </a: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29C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6975FD-7C74-594C-8658-396B78F27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의류, 하늘, 인간의 얼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048C5BE-82D5-B46C-E436-FECC9A6B153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"/>
          </a:blip>
          <a:srcRect l="10750"/>
          <a:stretch/>
        </p:blipFill>
        <p:spPr>
          <a:xfrm>
            <a:off x="-1" y="0"/>
            <a:ext cx="8161021" cy="5143500"/>
          </a:xfrm>
          <a:prstGeom prst="rect">
            <a:avLst/>
          </a:prstGeom>
          <a:noFill/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F2D3299-158E-00F6-3BA3-EFC9EC1DCCA6}"/>
              </a:ext>
            </a:extLst>
          </p:cNvPr>
          <p:cNvSpPr/>
          <p:nvPr/>
        </p:nvSpPr>
        <p:spPr>
          <a:xfrm>
            <a:off x="0" y="0"/>
            <a:ext cx="4740212" cy="5143500"/>
          </a:xfrm>
          <a:prstGeom prst="rect">
            <a:avLst/>
          </a:prstGeom>
          <a:gradFill flip="none" rotWithShape="1">
            <a:gsLst>
              <a:gs pos="90000">
                <a:srgbClr val="8C29C9">
                  <a:alpha val="0"/>
                </a:srgbClr>
              </a:gs>
              <a:gs pos="54000">
                <a:srgbClr val="8C29C9"/>
              </a:gs>
            </a:gsLst>
            <a:lin ang="210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07C8929-156D-BC6B-4F97-1130FE4C019D}"/>
              </a:ext>
            </a:extLst>
          </p:cNvPr>
          <p:cNvSpPr/>
          <p:nvPr/>
        </p:nvSpPr>
        <p:spPr>
          <a:xfrm>
            <a:off x="6965342" y="0"/>
            <a:ext cx="2178657" cy="5143500"/>
          </a:xfrm>
          <a:prstGeom prst="rect">
            <a:avLst/>
          </a:prstGeom>
          <a:gradFill flip="none" rotWithShape="1">
            <a:gsLst>
              <a:gs pos="50000">
                <a:srgbClr val="8C29C9"/>
              </a:gs>
              <a:gs pos="9000">
                <a:srgbClr val="8C29C9">
                  <a:alpha val="0"/>
                </a:srgbClr>
              </a:gs>
            </a:gsLst>
            <a:lin ang="21594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 0">
            <a:extLst>
              <a:ext uri="{FF2B5EF4-FFF2-40B4-BE49-F238E27FC236}">
                <a16:creationId xmlns:a16="http://schemas.microsoft.com/office/drawing/2014/main" id="{C268445E-F5AF-A260-4452-4DEF8A92F634}"/>
              </a:ext>
            </a:extLst>
          </p:cNvPr>
          <p:cNvSpPr/>
          <p:nvPr/>
        </p:nvSpPr>
        <p:spPr>
          <a:xfrm>
            <a:off x="533400" y="678840"/>
            <a:ext cx="420681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bg1">
                    <a:alpha val="2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Role</a:t>
            </a:r>
          </a:p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bg1">
                    <a:alpha val="2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Definition</a:t>
            </a:r>
          </a:p>
        </p:txBody>
      </p:sp>
      <p:sp>
        <p:nvSpPr>
          <p:cNvPr id="48" name="Text 5">
            <a:extLst>
              <a:ext uri="{FF2B5EF4-FFF2-40B4-BE49-F238E27FC236}">
                <a16:creationId xmlns:a16="http://schemas.microsoft.com/office/drawing/2014/main" id="{53FFAC87-CAC2-7403-E4C8-D1A5E756340B}"/>
              </a:ext>
            </a:extLst>
          </p:cNvPr>
          <p:cNvSpPr/>
          <p:nvPr/>
        </p:nvSpPr>
        <p:spPr>
          <a:xfrm>
            <a:off x="4788877" y="457009"/>
            <a:ext cx="3806573" cy="2218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en-US" altLang="ko-KR" sz="1600" dirty="0">
                <a:solidFill>
                  <a:schemeClr val="bg1">
                    <a:alpha val="20000"/>
                  </a:schemeClr>
                </a:solidFill>
                <a:latin typeface="+mn-ea"/>
                <a:cs typeface="Helvetica" pitchFamily="34" charset="-120"/>
              </a:rPr>
              <a:t>Frontend &amp; Backend</a:t>
            </a:r>
          </a:p>
        </p:txBody>
      </p:sp>
      <p:sp>
        <p:nvSpPr>
          <p:cNvPr id="49" name="Text 5">
            <a:extLst>
              <a:ext uri="{FF2B5EF4-FFF2-40B4-BE49-F238E27FC236}">
                <a16:creationId xmlns:a16="http://schemas.microsoft.com/office/drawing/2014/main" id="{0C53CB8D-5F4C-F25C-DF75-2D179419E289}"/>
              </a:ext>
            </a:extLst>
          </p:cNvPr>
          <p:cNvSpPr/>
          <p:nvPr/>
        </p:nvSpPr>
        <p:spPr>
          <a:xfrm>
            <a:off x="4788876" y="741173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spcAft>
                <a:spcPts val="600"/>
              </a:spcAft>
              <a:buNone/>
            </a:pPr>
            <a:r>
              <a:rPr lang="en-US" altLang="ko-KR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UI/UX </a:t>
            </a:r>
            <a:r>
              <a:rPr lang="ko-KR" altLang="en-US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개발</a:t>
            </a:r>
            <a:r>
              <a:rPr lang="en-US" altLang="ko-KR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Redux </a:t>
            </a:r>
            <a:r>
              <a:rPr lang="ko-KR" altLang="en-US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상태 관리</a:t>
            </a:r>
            <a:endParaRPr lang="en-US" altLang="ko-KR" sz="1400" spc="-7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4" name="Text 5">
            <a:extLst>
              <a:ext uri="{FF2B5EF4-FFF2-40B4-BE49-F238E27FC236}">
                <a16:creationId xmlns:a16="http://schemas.microsoft.com/office/drawing/2014/main" id="{48710F93-5357-689B-A5F3-10F59C4A65CA}"/>
              </a:ext>
            </a:extLst>
          </p:cNvPr>
          <p:cNvSpPr/>
          <p:nvPr/>
        </p:nvSpPr>
        <p:spPr>
          <a:xfrm>
            <a:off x="4788876" y="1031373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상품 목록</a:t>
            </a:r>
            <a:r>
              <a:rPr lang="en-US" altLang="ko-KR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장바구니 기능 구현</a:t>
            </a:r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AFE5766C-530B-61E6-43EC-37C74B02045D}"/>
              </a:ext>
            </a:extLst>
          </p:cNvPr>
          <p:cNvSpPr/>
          <p:nvPr/>
        </p:nvSpPr>
        <p:spPr>
          <a:xfrm>
            <a:off x="4788876" y="1324246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컴포넌트 개발</a:t>
            </a:r>
            <a:r>
              <a:rPr lang="en-US" altLang="ko-KR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라우팅 설정</a:t>
            </a:r>
            <a:endParaRPr lang="en-US" altLang="ko-KR" sz="1400" spc="-70" dirty="0">
              <a:solidFill>
                <a:schemeClr val="bg1">
                  <a:alpha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2BB1850F-5E88-2C5A-63EC-FD02C0603E8C}"/>
              </a:ext>
            </a:extLst>
          </p:cNvPr>
          <p:cNvSpPr/>
          <p:nvPr/>
        </p:nvSpPr>
        <p:spPr>
          <a:xfrm>
            <a:off x="4788876" y="1614446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회원 관리</a:t>
            </a:r>
            <a:r>
              <a:rPr lang="en-US" altLang="ko-KR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주문 프로세스 구현</a:t>
            </a:r>
            <a:endParaRPr lang="en-US" altLang="ko-KR" sz="1400" spc="-70" dirty="0">
              <a:solidFill>
                <a:schemeClr val="bg1">
                  <a:alpha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F482DD2B-A6D1-0B4F-9A91-3D8F2E1FFD0E}"/>
              </a:ext>
            </a:extLst>
          </p:cNvPr>
          <p:cNvSpPr/>
          <p:nvPr/>
        </p:nvSpPr>
        <p:spPr>
          <a:xfrm>
            <a:off x="4788876" y="1898809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en-US" altLang="ko-KR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REST API </a:t>
            </a:r>
            <a:r>
              <a:rPr lang="ko-KR" altLang="en-US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개발</a:t>
            </a:r>
            <a:r>
              <a:rPr lang="en-US" altLang="ko-KR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Spring Security </a:t>
            </a:r>
            <a:r>
              <a:rPr lang="ko-KR" altLang="en-US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설정</a:t>
            </a:r>
            <a:endParaRPr lang="en-US" altLang="ko-KR" sz="1400" spc="-70" dirty="0">
              <a:solidFill>
                <a:schemeClr val="bg1">
                  <a:alpha val="31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9A5AE6BB-365B-632A-4CA4-7D4AB16A3637}"/>
              </a:ext>
            </a:extLst>
          </p:cNvPr>
          <p:cNvSpPr/>
          <p:nvPr/>
        </p:nvSpPr>
        <p:spPr>
          <a:xfrm>
            <a:off x="4788876" y="2189009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인증</a:t>
            </a:r>
            <a:r>
              <a:rPr lang="en-US" altLang="ko-KR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/</a:t>
            </a: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인가</a:t>
            </a:r>
            <a:r>
              <a:rPr lang="en-US" altLang="ko-KR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결제 시스템 연동</a:t>
            </a:r>
            <a:endParaRPr lang="en-US" altLang="ko-KR" sz="1400" spc="-70" dirty="0">
              <a:solidFill>
                <a:schemeClr val="bg1">
                  <a:alpha val="24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840191EF-D3F7-4ED5-9308-B39BF87AA31A}"/>
              </a:ext>
            </a:extLst>
          </p:cNvPr>
          <p:cNvSpPr/>
          <p:nvPr/>
        </p:nvSpPr>
        <p:spPr>
          <a:xfrm>
            <a:off x="4788876" y="2481882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데이터베이스 설계</a:t>
            </a:r>
            <a:r>
              <a:rPr lang="en-US" altLang="ko-KR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en-US" altLang="ko-KR" sz="1400" spc="-70" dirty="0" err="1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JdbcTemplate</a:t>
            </a:r>
            <a:r>
              <a:rPr lang="en-US" altLang="ko-KR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 </a:t>
            </a:r>
            <a:r>
              <a:rPr lang="ko-KR" altLang="en-US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구현</a:t>
            </a:r>
            <a:endParaRPr lang="en-US" altLang="ko-KR" sz="1400" spc="-70" dirty="0">
              <a:solidFill>
                <a:schemeClr val="bg1">
                  <a:alpha val="12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B9CF8A5-86AC-D1C2-7EA9-BFA88D52374E}"/>
              </a:ext>
            </a:extLst>
          </p:cNvPr>
          <p:cNvSpPr/>
          <p:nvPr/>
        </p:nvSpPr>
        <p:spPr>
          <a:xfrm>
            <a:off x="4788876" y="2772082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상품 관리</a:t>
            </a:r>
            <a:r>
              <a:rPr lang="en-US" altLang="ko-KR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재고 시스템 개발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C4324A0-6BF9-3F16-6F81-CA382B01D2E6}"/>
              </a:ext>
            </a:extLst>
          </p:cNvPr>
          <p:cNvGrpSpPr/>
          <p:nvPr/>
        </p:nvGrpSpPr>
        <p:grpSpPr>
          <a:xfrm>
            <a:off x="556259" y="1805336"/>
            <a:ext cx="4107181" cy="2795726"/>
            <a:chOff x="556259" y="1805336"/>
            <a:chExt cx="4107181" cy="2795726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B296942-A38F-761C-A934-0DC6E04A85A2}"/>
                </a:ext>
              </a:extLst>
            </p:cNvPr>
            <p:cNvGrpSpPr/>
            <p:nvPr/>
          </p:nvGrpSpPr>
          <p:grpSpPr>
            <a:xfrm>
              <a:off x="556259" y="1805336"/>
              <a:ext cx="4107181" cy="571500"/>
              <a:chOff x="3928109" y="549406"/>
              <a:chExt cx="4107181" cy="571500"/>
            </a:xfrm>
          </p:grpSpPr>
          <p:sp>
            <p:nvSpPr>
              <p:cNvPr id="26" name="Text 1">
                <a:extLst>
                  <a:ext uri="{FF2B5EF4-FFF2-40B4-BE49-F238E27FC236}">
                    <a16:creationId xmlns:a16="http://schemas.microsoft.com/office/drawing/2014/main" id="{C4613315-5CEA-F1D6-65B1-BC594371C13A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01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7" name="Text 4">
                <a:extLst>
                  <a:ext uri="{FF2B5EF4-FFF2-40B4-BE49-F238E27FC236}">
                    <a16:creationId xmlns:a16="http://schemas.microsoft.com/office/drawing/2014/main" id="{01A6DBA4-CB30-2BEC-9B08-2BFEBDA60D17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김소현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8" name="Text 5">
                <a:extLst>
                  <a:ext uri="{FF2B5EF4-FFF2-40B4-BE49-F238E27FC236}">
                    <a16:creationId xmlns:a16="http://schemas.microsoft.com/office/drawing/2014/main" id="{C8B282ED-FE5D-EF91-85AD-055473843D12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메인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소비자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회원가입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 발급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로그인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소비자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/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관리자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로그아웃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마이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정보 변경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탈퇴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D31762A-0084-045C-8613-5FD06A6B9AC9}"/>
                </a:ext>
              </a:extLst>
            </p:cNvPr>
            <p:cNvGrpSpPr/>
            <p:nvPr/>
          </p:nvGrpSpPr>
          <p:grpSpPr>
            <a:xfrm>
              <a:off x="556259" y="2546745"/>
              <a:ext cx="4107181" cy="571500"/>
              <a:chOff x="3928109" y="549406"/>
              <a:chExt cx="4107181" cy="571500"/>
            </a:xfrm>
          </p:grpSpPr>
          <p:sp>
            <p:nvSpPr>
              <p:cNvPr id="22" name="Text 1">
                <a:extLst>
                  <a:ext uri="{FF2B5EF4-FFF2-40B4-BE49-F238E27FC236}">
                    <a16:creationId xmlns:a16="http://schemas.microsoft.com/office/drawing/2014/main" id="{C003F02D-7209-8C6F-6A18-1129A591B540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02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3" name="Text 4">
                <a:extLst>
                  <a:ext uri="{FF2B5EF4-FFF2-40B4-BE49-F238E27FC236}">
                    <a16:creationId xmlns:a16="http://schemas.microsoft.com/office/drawing/2014/main" id="{6EA93F75-7677-7C6D-67A2-0349D3A160A2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 err="1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박도윤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5" name="Text 5">
                <a:extLst>
                  <a:ext uri="{FF2B5EF4-FFF2-40B4-BE49-F238E27FC236}">
                    <a16:creationId xmlns:a16="http://schemas.microsoft.com/office/drawing/2014/main" id="{58BAD0CB-3F1F-E7D6-AD71-05428EE7B6F0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검색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목록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정렬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필터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상세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찜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장바구니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탭 메뉴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찜 목록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계정 기록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29E000D-6D5C-DDE0-1090-D87356C9ACD2}"/>
                </a:ext>
              </a:extLst>
            </p:cNvPr>
            <p:cNvGrpSpPr/>
            <p:nvPr/>
          </p:nvGrpSpPr>
          <p:grpSpPr>
            <a:xfrm>
              <a:off x="556259" y="3288154"/>
              <a:ext cx="4107181" cy="571500"/>
              <a:chOff x="3928109" y="549406"/>
              <a:chExt cx="4107181" cy="571500"/>
            </a:xfrm>
          </p:grpSpPr>
          <p:sp>
            <p:nvSpPr>
              <p:cNvPr id="19" name="Text 1">
                <a:extLst>
                  <a:ext uri="{FF2B5EF4-FFF2-40B4-BE49-F238E27FC236}">
                    <a16:creationId xmlns:a16="http://schemas.microsoft.com/office/drawing/2014/main" id="{437B0166-3DC2-E3A7-5622-8AA835DFE190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03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0" name="Text 4">
                <a:extLst>
                  <a:ext uri="{FF2B5EF4-FFF2-40B4-BE49-F238E27FC236}">
                    <a16:creationId xmlns:a16="http://schemas.microsoft.com/office/drawing/2014/main" id="{F3009315-8D3C-CAA8-AD93-A25FDBFC8B64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이동석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1" name="Text 5">
                <a:extLst>
                  <a:ext uri="{FF2B5EF4-FFF2-40B4-BE49-F238E27FC236}">
                    <a16:creationId xmlns:a16="http://schemas.microsoft.com/office/drawing/2014/main" id="{82B5495B-37CB-1DCD-3640-90F40F75964A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장바구니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금액 계산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배송지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결제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수단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완료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주문번호 생성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상세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상태 추적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2563CA2-24F5-1890-52DB-1787E71B20FB}"/>
                </a:ext>
              </a:extLst>
            </p:cNvPr>
            <p:cNvGrpSpPr/>
            <p:nvPr/>
          </p:nvGrpSpPr>
          <p:grpSpPr>
            <a:xfrm>
              <a:off x="556259" y="4029562"/>
              <a:ext cx="4107181" cy="571500"/>
              <a:chOff x="3928109" y="549406"/>
              <a:chExt cx="4107181" cy="571500"/>
            </a:xfrm>
          </p:grpSpPr>
          <p:sp>
            <p:nvSpPr>
              <p:cNvPr id="16" name="Text 1">
                <a:extLst>
                  <a:ext uri="{FF2B5EF4-FFF2-40B4-BE49-F238E27FC236}">
                    <a16:creationId xmlns:a16="http://schemas.microsoft.com/office/drawing/2014/main" id="{9684F89F-6054-C643-78D5-291AAF374D4D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04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17" name="Text 4">
                <a:extLst>
                  <a:ext uri="{FF2B5EF4-FFF2-40B4-BE49-F238E27FC236}">
                    <a16:creationId xmlns:a16="http://schemas.microsoft.com/office/drawing/2014/main" id="{D034CD2C-0F85-92F2-DC0E-AE0025C9AFD5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 err="1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하승주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18" name="Text 5">
                <a:extLst>
                  <a:ext uri="{FF2B5EF4-FFF2-40B4-BE49-F238E27FC236}">
                    <a16:creationId xmlns:a16="http://schemas.microsoft.com/office/drawing/2014/main" id="{40494B8C-8A44-47CA-E623-16534573B284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메인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관리자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관리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등록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수정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삭제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관리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상태 변경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리뷰 관리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 관리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1167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림 36">
            <a:extLst>
              <a:ext uri="{FF2B5EF4-FFF2-40B4-BE49-F238E27FC236}">
                <a16:creationId xmlns:a16="http://schemas.microsoft.com/office/drawing/2014/main" id="{39EA65D1-76FB-760E-3326-2E78D4FFF0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1603" b="-1"/>
          <a:stretch>
            <a:fillRect/>
          </a:stretch>
        </p:blipFill>
        <p:spPr>
          <a:xfrm>
            <a:off x="3224888" y="-1"/>
            <a:ext cx="2840632" cy="4933369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F5D07F0B-EE92-0396-DF3A-C309608A9A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033" b="64060"/>
          <a:stretch>
            <a:fillRect/>
          </a:stretch>
        </p:blipFill>
        <p:spPr>
          <a:xfrm>
            <a:off x="3224888" y="-1"/>
            <a:ext cx="2840632" cy="241617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2C1ED740-857D-A376-EC01-570929FC5CB6}"/>
              </a:ext>
            </a:extLst>
          </p:cNvPr>
          <p:cNvSpPr/>
          <p:nvPr/>
        </p:nvSpPr>
        <p:spPr>
          <a:xfrm>
            <a:off x="3224888" y="1756244"/>
            <a:ext cx="2840632" cy="180229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0000">
                <a:srgbClr val="FFFFFF"/>
              </a:gs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1697073B-57D5-4C7D-0623-09B19128E8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5300"/>
          <a:stretch>
            <a:fillRect/>
          </a:stretch>
        </p:blipFill>
        <p:spPr>
          <a:xfrm>
            <a:off x="270380" y="852489"/>
            <a:ext cx="2840632" cy="4291023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4B6012E-6ED7-BC4C-F2CE-03DE2B2EAE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1790973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3194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22759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김소현</a:t>
                      </a:r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, </a:t>
                      </a: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헤더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상태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쇼핑몰 로고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탐색 버튼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브랜드들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카테고리 탭 메뉴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(2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메인 슬라이드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랜덤 상품 진열 그리드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 별 로고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 페이지 연결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이벤트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공지사항 배너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게시판 연결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6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키워드 별 상품 진열 그리드들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7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푸터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기업 메뉴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기업 정보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인증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SNS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332079D8-D8D3-A163-1F54-E84FCB19BD4C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9" name="Text 4">
              <a:extLst>
                <a:ext uri="{FF2B5EF4-FFF2-40B4-BE49-F238E27FC236}">
                  <a16:creationId xmlns:a16="http://schemas.microsoft.com/office/drawing/2014/main" id="{AD258BB6-47A3-5FDF-21AD-49F4554EADF6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Home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메인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</a:p>
          </p:txBody>
        </p:sp>
        <p:sp>
          <p:nvSpPr>
            <p:cNvPr id="13" name="Text 5">
              <a:extLst>
                <a:ext uri="{FF2B5EF4-FFF2-40B4-BE49-F238E27FC236}">
                  <a16:creationId xmlns:a16="http://schemas.microsoft.com/office/drawing/2014/main" id="{A4729397-0EE0-F229-945D-07959CDE6384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01821A6-2D44-79CF-0074-165413080E02}"/>
              </a:ext>
            </a:extLst>
          </p:cNvPr>
          <p:cNvGrpSpPr/>
          <p:nvPr/>
        </p:nvGrpSpPr>
        <p:grpSpPr>
          <a:xfrm>
            <a:off x="276176" y="849314"/>
            <a:ext cx="2899156" cy="296068"/>
            <a:chOff x="276176" y="1235076"/>
            <a:chExt cx="2899156" cy="296068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656EE87C-926F-A526-4381-DC3DA6102C56}"/>
                </a:ext>
              </a:extLst>
            </p:cNvPr>
            <p:cNvSpPr/>
            <p:nvPr/>
          </p:nvSpPr>
          <p:spPr>
            <a:xfrm>
              <a:off x="276176" y="1235076"/>
              <a:ext cx="2834836" cy="29606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177F662-30E3-56EC-8564-4457B95D9796}"/>
                </a:ext>
              </a:extLst>
            </p:cNvPr>
            <p:cNvSpPr/>
            <p:nvPr/>
          </p:nvSpPr>
          <p:spPr>
            <a:xfrm>
              <a:off x="3030552" y="1310720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1737841-DA07-5315-3648-834DE853D8B4}"/>
              </a:ext>
            </a:extLst>
          </p:cNvPr>
          <p:cNvGrpSpPr/>
          <p:nvPr/>
        </p:nvGrpSpPr>
        <p:grpSpPr>
          <a:xfrm>
            <a:off x="333374" y="2508249"/>
            <a:ext cx="2780046" cy="1387476"/>
            <a:chOff x="395286" y="1321905"/>
            <a:chExt cx="2780046" cy="1387476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729398C1-3673-B53E-9839-5133299BD275}"/>
                </a:ext>
              </a:extLst>
            </p:cNvPr>
            <p:cNvSpPr/>
            <p:nvPr/>
          </p:nvSpPr>
          <p:spPr>
            <a:xfrm>
              <a:off x="395286" y="1321905"/>
              <a:ext cx="2715725" cy="1387476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EB07DBE4-2916-D337-A3BE-0CB1E0310AF2}"/>
                </a:ext>
              </a:extLst>
            </p:cNvPr>
            <p:cNvSpPr/>
            <p:nvPr/>
          </p:nvSpPr>
          <p:spPr>
            <a:xfrm>
              <a:off x="3030552" y="1943253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CB9FDC5-6F93-D0C7-3BA3-EA9BB5FD796C}"/>
              </a:ext>
            </a:extLst>
          </p:cNvPr>
          <p:cNvGrpSpPr/>
          <p:nvPr/>
        </p:nvGrpSpPr>
        <p:grpSpPr>
          <a:xfrm>
            <a:off x="333374" y="3968990"/>
            <a:ext cx="2780046" cy="781604"/>
            <a:chOff x="395286" y="1150649"/>
            <a:chExt cx="2780046" cy="781604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BEFD8831-9AD5-F2DB-E353-CA5C1CA9FA61}"/>
                </a:ext>
              </a:extLst>
            </p:cNvPr>
            <p:cNvSpPr/>
            <p:nvPr/>
          </p:nvSpPr>
          <p:spPr>
            <a:xfrm>
              <a:off x="395286" y="1150649"/>
              <a:ext cx="2715726" cy="781604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2D703C18-D011-BDD8-CEB7-577F4E4E5F77}"/>
                </a:ext>
              </a:extLst>
            </p:cNvPr>
            <p:cNvSpPr/>
            <p:nvPr/>
          </p:nvSpPr>
          <p:spPr>
            <a:xfrm>
              <a:off x="3030552" y="146906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0F38E75-AE30-C2F6-C9F9-A5BB19457E52}"/>
              </a:ext>
            </a:extLst>
          </p:cNvPr>
          <p:cNvGrpSpPr/>
          <p:nvPr/>
        </p:nvGrpSpPr>
        <p:grpSpPr>
          <a:xfrm>
            <a:off x="3281363" y="92640"/>
            <a:ext cx="2785361" cy="869385"/>
            <a:chOff x="389971" y="4417218"/>
            <a:chExt cx="2785361" cy="869385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2F888DD5-13D5-4D6D-EA9F-CF2B950EAC12}"/>
                </a:ext>
              </a:extLst>
            </p:cNvPr>
            <p:cNvSpPr/>
            <p:nvPr/>
          </p:nvSpPr>
          <p:spPr>
            <a:xfrm>
              <a:off x="389971" y="4417218"/>
              <a:ext cx="2721041" cy="869385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0A980D94-9D9D-F858-13C1-6C9DE060D26C}"/>
                </a:ext>
              </a:extLst>
            </p:cNvPr>
            <p:cNvSpPr/>
            <p:nvPr/>
          </p:nvSpPr>
          <p:spPr>
            <a:xfrm>
              <a:off x="3030552" y="4779520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5</a:t>
              </a:r>
              <a:endParaRPr lang="ko-KR" altLang="en-US" sz="900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31FAE0A-E477-DEFC-6B2F-5F5632F74407}"/>
              </a:ext>
            </a:extLst>
          </p:cNvPr>
          <p:cNvGrpSpPr/>
          <p:nvPr/>
        </p:nvGrpSpPr>
        <p:grpSpPr>
          <a:xfrm>
            <a:off x="3224888" y="4160574"/>
            <a:ext cx="2915825" cy="772793"/>
            <a:chOff x="259507" y="4417218"/>
            <a:chExt cx="2915825" cy="772793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8F80436C-EF7F-5B56-B9C8-F0AECB5D77CB}"/>
                </a:ext>
              </a:extLst>
            </p:cNvPr>
            <p:cNvSpPr/>
            <p:nvPr/>
          </p:nvSpPr>
          <p:spPr>
            <a:xfrm>
              <a:off x="259507" y="4417218"/>
              <a:ext cx="2851505" cy="77279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AB26EF6-9A10-01C0-7933-9DAFEB596DEB}"/>
                </a:ext>
              </a:extLst>
            </p:cNvPr>
            <p:cNvSpPr/>
            <p:nvPr/>
          </p:nvSpPr>
          <p:spPr>
            <a:xfrm>
              <a:off x="3030552" y="4731224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7</a:t>
              </a:r>
              <a:endParaRPr lang="ko-KR" altLang="en-US" sz="9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672A2DA-C852-5FD9-A24E-0725E2B72ABD}"/>
              </a:ext>
            </a:extLst>
          </p:cNvPr>
          <p:cNvGrpSpPr/>
          <p:nvPr/>
        </p:nvGrpSpPr>
        <p:grpSpPr>
          <a:xfrm>
            <a:off x="276176" y="1144507"/>
            <a:ext cx="2899156" cy="1271667"/>
            <a:chOff x="276176" y="1235075"/>
            <a:chExt cx="2899156" cy="1271667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72D219B1-6131-E8B5-366A-8571CFEB80DF}"/>
                </a:ext>
              </a:extLst>
            </p:cNvPr>
            <p:cNvSpPr/>
            <p:nvPr/>
          </p:nvSpPr>
          <p:spPr>
            <a:xfrm>
              <a:off x="276176" y="1235075"/>
              <a:ext cx="2834836" cy="1271667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2F34F2D8-E71F-E776-BA53-1A6072029685}"/>
                </a:ext>
              </a:extLst>
            </p:cNvPr>
            <p:cNvSpPr/>
            <p:nvPr/>
          </p:nvSpPr>
          <p:spPr>
            <a:xfrm>
              <a:off x="3030552" y="179851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CCD0F47-D5BC-2E27-AE3A-093AF54A9586}"/>
              </a:ext>
            </a:extLst>
          </p:cNvPr>
          <p:cNvGrpSpPr/>
          <p:nvPr/>
        </p:nvGrpSpPr>
        <p:grpSpPr>
          <a:xfrm>
            <a:off x="3281363" y="1045140"/>
            <a:ext cx="2785361" cy="2974410"/>
            <a:chOff x="389971" y="4417218"/>
            <a:chExt cx="2785361" cy="2974410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5414DFB0-5E3D-BAC7-572D-6C22FD9BE25A}"/>
                </a:ext>
              </a:extLst>
            </p:cNvPr>
            <p:cNvSpPr/>
            <p:nvPr/>
          </p:nvSpPr>
          <p:spPr>
            <a:xfrm>
              <a:off x="389971" y="4417218"/>
              <a:ext cx="2721041" cy="2974410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ECB0EF69-F39D-4E7C-FE10-3DB93D0AED4C}"/>
                </a:ext>
              </a:extLst>
            </p:cNvPr>
            <p:cNvSpPr/>
            <p:nvPr/>
          </p:nvSpPr>
          <p:spPr>
            <a:xfrm>
              <a:off x="3030552" y="5832033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6</a:t>
              </a:r>
              <a:endParaRPr lang="ko-KR" altLang="en-U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725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ABBE74-DB58-2E02-27AA-A20AB0645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D74AA85-ADE6-3F7B-BCCB-E8BFF4C88F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6160"/>
          <a:stretch>
            <a:fillRect/>
          </a:stretch>
        </p:blipFill>
        <p:spPr>
          <a:xfrm>
            <a:off x="3224888" y="-1"/>
            <a:ext cx="2840632" cy="4933369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F0B7CF3C-9425-0D7A-0890-F01FE385D2AC}"/>
              </a:ext>
            </a:extLst>
          </p:cNvPr>
          <p:cNvSpPr/>
          <p:nvPr/>
        </p:nvSpPr>
        <p:spPr>
          <a:xfrm>
            <a:off x="3224888" y="462544"/>
            <a:ext cx="2840632" cy="180229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0000">
                <a:srgbClr val="FFFFFF"/>
              </a:gs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F78658-241D-08CF-5AB0-72AF04627E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1868"/>
          <a:stretch>
            <a:fillRect/>
          </a:stretch>
        </p:blipFill>
        <p:spPr>
          <a:xfrm>
            <a:off x="270380" y="852489"/>
            <a:ext cx="2840632" cy="4291023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B6375623-263F-F03E-F214-EB8C0DF42991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9" name="Text 4">
              <a:extLst>
                <a:ext uri="{FF2B5EF4-FFF2-40B4-BE49-F238E27FC236}">
                  <a16:creationId xmlns:a16="http://schemas.microsoft.com/office/drawing/2014/main" id="{016F504A-ACA9-BDD9-F5B7-683DFB962662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1-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2-1 Products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목록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3" name="Text 5">
              <a:extLst>
                <a:ext uri="{FF2B5EF4-FFF2-40B4-BE49-F238E27FC236}">
                  <a16:creationId xmlns:a16="http://schemas.microsoft.com/office/drawing/2014/main" id="{89833279-F3C4-B3E3-E3D6-0A7A1CE3365C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543152C-A20A-51EF-95D5-ADC127AC5033}"/>
              </a:ext>
            </a:extLst>
          </p:cNvPr>
          <p:cNvGrpSpPr/>
          <p:nvPr/>
        </p:nvGrpSpPr>
        <p:grpSpPr>
          <a:xfrm>
            <a:off x="328612" y="1065396"/>
            <a:ext cx="2784808" cy="191904"/>
            <a:chOff x="390524" y="1158345"/>
            <a:chExt cx="2784808" cy="191904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B19AC65B-3EDF-AA47-A7B0-2BB4B9EB52F0}"/>
                </a:ext>
              </a:extLst>
            </p:cNvPr>
            <p:cNvSpPr/>
            <p:nvPr/>
          </p:nvSpPr>
          <p:spPr>
            <a:xfrm>
              <a:off x="390524" y="1235076"/>
              <a:ext cx="2720487" cy="11517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4919FCA4-4DA9-2CB7-FC24-E38B73A38C4E}"/>
                </a:ext>
              </a:extLst>
            </p:cNvPr>
            <p:cNvSpPr/>
            <p:nvPr/>
          </p:nvSpPr>
          <p:spPr>
            <a:xfrm>
              <a:off x="3030552" y="115834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32B6F50-16F9-D4A0-BC2E-85F2F9B85AA8}"/>
              </a:ext>
            </a:extLst>
          </p:cNvPr>
          <p:cNvGrpSpPr/>
          <p:nvPr/>
        </p:nvGrpSpPr>
        <p:grpSpPr>
          <a:xfrm>
            <a:off x="328612" y="1645769"/>
            <a:ext cx="2784808" cy="3497732"/>
            <a:chOff x="390524" y="361821"/>
            <a:chExt cx="2784808" cy="3497732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45399D3-28C9-8712-509B-A233285205C1}"/>
                </a:ext>
              </a:extLst>
            </p:cNvPr>
            <p:cNvSpPr/>
            <p:nvPr/>
          </p:nvSpPr>
          <p:spPr>
            <a:xfrm>
              <a:off x="390524" y="361821"/>
              <a:ext cx="2720487" cy="349773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F4215C0-E30E-B1A5-7C4A-341ABD118E85}"/>
                </a:ext>
              </a:extLst>
            </p:cNvPr>
            <p:cNvSpPr/>
            <p:nvPr/>
          </p:nvSpPr>
          <p:spPr>
            <a:xfrm>
              <a:off x="3030552" y="2038297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59F2205-A76C-0CD4-6544-0EBD79EF66C4}"/>
              </a:ext>
            </a:extLst>
          </p:cNvPr>
          <p:cNvGrpSpPr/>
          <p:nvPr/>
        </p:nvGrpSpPr>
        <p:grpSpPr>
          <a:xfrm>
            <a:off x="328612" y="1256750"/>
            <a:ext cx="2784808" cy="250581"/>
            <a:chOff x="390524" y="1235076"/>
            <a:chExt cx="2784808" cy="250581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4481097D-4C30-813D-BF13-5B81898181B3}"/>
                </a:ext>
              </a:extLst>
            </p:cNvPr>
            <p:cNvSpPr/>
            <p:nvPr/>
          </p:nvSpPr>
          <p:spPr>
            <a:xfrm>
              <a:off x="390524" y="1235076"/>
              <a:ext cx="2720487" cy="250581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EC311A7-BFC5-E523-06D5-1210230488D6}"/>
                </a:ext>
              </a:extLst>
            </p:cNvPr>
            <p:cNvSpPr/>
            <p:nvPr/>
          </p:nvSpPr>
          <p:spPr>
            <a:xfrm>
              <a:off x="3030552" y="1287976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46973C6-3EFD-A0BB-5431-D2A1C9D207AD}"/>
              </a:ext>
            </a:extLst>
          </p:cNvPr>
          <p:cNvGrpSpPr/>
          <p:nvPr/>
        </p:nvGrpSpPr>
        <p:grpSpPr>
          <a:xfrm>
            <a:off x="328612" y="1507332"/>
            <a:ext cx="2784808" cy="210275"/>
            <a:chOff x="390524" y="1211814"/>
            <a:chExt cx="2784808" cy="210275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77761742-0EC9-F639-A691-E5C289912514}"/>
                </a:ext>
              </a:extLst>
            </p:cNvPr>
            <p:cNvSpPr/>
            <p:nvPr/>
          </p:nvSpPr>
          <p:spPr>
            <a:xfrm>
              <a:off x="390524" y="1211814"/>
              <a:ext cx="2720487" cy="138436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2418553-BFDE-534D-17B2-F39EDC0ED4AA}"/>
                </a:ext>
              </a:extLst>
            </p:cNvPr>
            <p:cNvSpPr/>
            <p:nvPr/>
          </p:nvSpPr>
          <p:spPr>
            <a:xfrm>
              <a:off x="3030552" y="1277309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1A92D171-2CAF-EC5C-2F93-9951EC156E1D}"/>
              </a:ext>
            </a:extLst>
          </p:cNvPr>
          <p:cNvGrpSpPr/>
          <p:nvPr/>
        </p:nvGrpSpPr>
        <p:grpSpPr>
          <a:xfrm>
            <a:off x="3280712" y="-2"/>
            <a:ext cx="2784808" cy="4079134"/>
            <a:chOff x="390524" y="1125256"/>
            <a:chExt cx="2784808" cy="4079134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F3328032-0F32-CE8C-5566-39FA1AD64BAC}"/>
                </a:ext>
              </a:extLst>
            </p:cNvPr>
            <p:cNvSpPr/>
            <p:nvPr/>
          </p:nvSpPr>
          <p:spPr>
            <a:xfrm>
              <a:off x="390524" y="1125256"/>
              <a:ext cx="2720487" cy="4079134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2EA9D328-DB86-FB5E-7D17-5F28D3141992}"/>
                </a:ext>
              </a:extLst>
            </p:cNvPr>
            <p:cNvSpPr/>
            <p:nvPr/>
          </p:nvSpPr>
          <p:spPr>
            <a:xfrm>
              <a:off x="3030552" y="3092433"/>
              <a:ext cx="144780" cy="144780"/>
            </a:xfrm>
            <a:prstGeom prst="ellipse">
              <a:avLst/>
            </a:prstGeom>
            <a:solidFill>
              <a:srgbClr val="DDBFF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>
                  <a:solidFill>
                    <a:srgbClr val="8000FF"/>
                  </a:solidFill>
                </a:rPr>
                <a:t>4</a:t>
              </a:r>
              <a:endParaRPr lang="ko-KR" altLang="en-US" sz="900" dirty="0">
                <a:solidFill>
                  <a:srgbClr val="8000FF"/>
                </a:solidFill>
              </a:endParaRPr>
            </a:p>
          </p:txBody>
        </p:sp>
      </p:grp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27404110-7CDB-FEF4-15C2-8DED3EBBF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493236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/all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박도윤</a:t>
                      </a:r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, </a:t>
                      </a: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네비게이션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별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카테고리 탭 메뉴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탭 전환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해당 상품 개수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필터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가격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사이즈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색상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혜택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+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각 기능별 입력 및 체크로 동작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정렬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카테고리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+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필터 조건에 해당하는 상품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950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76237F-7293-3CFA-4689-97F80461F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>
            <a:extLst>
              <a:ext uri="{FF2B5EF4-FFF2-40B4-BE49-F238E27FC236}">
                <a16:creationId xmlns:a16="http://schemas.microsoft.com/office/drawing/2014/main" id="{B7E3EF95-868C-06DC-7203-E2F466804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7693"/>
          <a:stretch>
            <a:fillRect/>
          </a:stretch>
        </p:blipFill>
        <p:spPr>
          <a:xfrm>
            <a:off x="270380" y="852489"/>
            <a:ext cx="2834835" cy="4291023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35C6A09-524B-557C-89DA-6A5F6FEC6A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036" b="34318"/>
          <a:stretch>
            <a:fillRect/>
          </a:stretch>
        </p:blipFill>
        <p:spPr>
          <a:xfrm>
            <a:off x="3230685" y="-1"/>
            <a:ext cx="2834835" cy="4933369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1A9F0CB-E1AF-7B5D-94BF-5CB9C0F6A3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6991"/>
          <a:stretch>
            <a:fillRect/>
          </a:stretch>
        </p:blipFill>
        <p:spPr>
          <a:xfrm>
            <a:off x="3230685" y="2430780"/>
            <a:ext cx="2834835" cy="2502588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C7D50133-60C1-E97F-49EC-27E37BFC7F00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9" name="Text 4">
              <a:extLst>
                <a:ext uri="{FF2B5EF4-FFF2-40B4-BE49-F238E27FC236}">
                  <a16:creationId xmlns:a16="http://schemas.microsoft.com/office/drawing/2014/main" id="{8C5DB88C-FBCB-C663-09AA-8C73A4C4DBA7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1-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Products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상세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</a:t>
              </a:r>
            </a:p>
          </p:txBody>
        </p:sp>
        <p:sp>
          <p:nvSpPr>
            <p:cNvPr id="13" name="Text 5">
              <a:extLst>
                <a:ext uri="{FF2B5EF4-FFF2-40B4-BE49-F238E27FC236}">
                  <a16:creationId xmlns:a16="http://schemas.microsoft.com/office/drawing/2014/main" id="{239D671C-6197-FE97-5C43-129AFA45C091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B06EDC1-2C83-CAED-3EF0-0B6EA2ACC9AF}"/>
              </a:ext>
            </a:extLst>
          </p:cNvPr>
          <p:cNvSpPr/>
          <p:nvPr/>
        </p:nvSpPr>
        <p:spPr>
          <a:xfrm>
            <a:off x="3224888" y="2659159"/>
            <a:ext cx="2840632" cy="180229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0000">
                <a:srgbClr val="FFFFFF"/>
              </a:gs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B62BEB9-5A59-0AC8-083F-DAD9F7A53F11}"/>
              </a:ext>
            </a:extLst>
          </p:cNvPr>
          <p:cNvGrpSpPr/>
          <p:nvPr/>
        </p:nvGrpSpPr>
        <p:grpSpPr>
          <a:xfrm>
            <a:off x="328612" y="1065396"/>
            <a:ext cx="2784808" cy="191904"/>
            <a:chOff x="390524" y="1158345"/>
            <a:chExt cx="2784808" cy="191904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9A18FE45-C79D-ACE4-7F12-77FF4EF23BA3}"/>
                </a:ext>
              </a:extLst>
            </p:cNvPr>
            <p:cNvSpPr/>
            <p:nvPr/>
          </p:nvSpPr>
          <p:spPr>
            <a:xfrm>
              <a:off x="390524" y="1235076"/>
              <a:ext cx="2720487" cy="11517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0DDB44F8-FF48-3342-8F81-13E9FACCBD8B}"/>
                </a:ext>
              </a:extLst>
            </p:cNvPr>
            <p:cNvSpPr/>
            <p:nvPr/>
          </p:nvSpPr>
          <p:spPr>
            <a:xfrm>
              <a:off x="3030552" y="115834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36D7138-77F7-22B1-8530-ACC0D5324903}"/>
              </a:ext>
            </a:extLst>
          </p:cNvPr>
          <p:cNvGrpSpPr/>
          <p:nvPr/>
        </p:nvGrpSpPr>
        <p:grpSpPr>
          <a:xfrm>
            <a:off x="328611" y="1256575"/>
            <a:ext cx="1558465" cy="1489006"/>
            <a:chOff x="1616867" y="1235076"/>
            <a:chExt cx="1558465" cy="1489006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1E7F342D-8486-71DD-DEE3-B2589962056A}"/>
                </a:ext>
              </a:extLst>
            </p:cNvPr>
            <p:cNvSpPr/>
            <p:nvPr/>
          </p:nvSpPr>
          <p:spPr>
            <a:xfrm>
              <a:off x="1616867" y="1235076"/>
              <a:ext cx="1494143" cy="1489006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7C763713-66B2-19FB-A9AF-25CFAD6BB0B8}"/>
                </a:ext>
              </a:extLst>
            </p:cNvPr>
            <p:cNvSpPr/>
            <p:nvPr/>
          </p:nvSpPr>
          <p:spPr>
            <a:xfrm>
              <a:off x="3030552" y="1907189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9B086AD-CFCA-1661-E272-7904A8A57519}"/>
              </a:ext>
            </a:extLst>
          </p:cNvPr>
          <p:cNvGrpSpPr/>
          <p:nvPr/>
        </p:nvGrpSpPr>
        <p:grpSpPr>
          <a:xfrm>
            <a:off x="1911350" y="1256574"/>
            <a:ext cx="1202070" cy="1489007"/>
            <a:chOff x="1973262" y="1235075"/>
            <a:chExt cx="1202070" cy="1489007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0BFB63C7-7624-8B8D-0FBC-3A212D5C8618}"/>
                </a:ext>
              </a:extLst>
            </p:cNvPr>
            <p:cNvSpPr/>
            <p:nvPr/>
          </p:nvSpPr>
          <p:spPr>
            <a:xfrm>
              <a:off x="1973262" y="1235075"/>
              <a:ext cx="1137749" cy="1489007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74A3F7-8DB8-1D91-71DB-30E8BC890B92}"/>
                </a:ext>
              </a:extLst>
            </p:cNvPr>
            <p:cNvSpPr/>
            <p:nvPr/>
          </p:nvSpPr>
          <p:spPr>
            <a:xfrm>
              <a:off x="3030552" y="190718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38935E5-B9AB-9B5B-904A-3AE112460147}"/>
              </a:ext>
            </a:extLst>
          </p:cNvPr>
          <p:cNvGrpSpPr/>
          <p:nvPr/>
        </p:nvGrpSpPr>
        <p:grpSpPr>
          <a:xfrm>
            <a:off x="328612" y="2846571"/>
            <a:ext cx="2784808" cy="201429"/>
            <a:chOff x="390524" y="1158345"/>
            <a:chExt cx="2784808" cy="201429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3BF8E4C9-A23B-9CDC-C937-A81FB7971284}"/>
                </a:ext>
              </a:extLst>
            </p:cNvPr>
            <p:cNvSpPr/>
            <p:nvPr/>
          </p:nvSpPr>
          <p:spPr>
            <a:xfrm>
              <a:off x="390524" y="1235076"/>
              <a:ext cx="2720487" cy="12469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33D6B2E9-E2E1-FD0A-AFA5-33971CDDEA8D}"/>
                </a:ext>
              </a:extLst>
            </p:cNvPr>
            <p:cNvSpPr/>
            <p:nvPr/>
          </p:nvSpPr>
          <p:spPr>
            <a:xfrm>
              <a:off x="3030552" y="115834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E525BF3E-2A80-8B22-C73D-F7133B1DFF9D}"/>
              </a:ext>
            </a:extLst>
          </p:cNvPr>
          <p:cNvGrpSpPr/>
          <p:nvPr/>
        </p:nvGrpSpPr>
        <p:grpSpPr>
          <a:xfrm>
            <a:off x="328612" y="3048001"/>
            <a:ext cx="2784808" cy="2095512"/>
            <a:chOff x="390524" y="1056679"/>
            <a:chExt cx="2784808" cy="2095512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E3941633-3F9C-44C0-0AA8-A0779338068A}"/>
                </a:ext>
              </a:extLst>
            </p:cNvPr>
            <p:cNvSpPr/>
            <p:nvPr/>
          </p:nvSpPr>
          <p:spPr>
            <a:xfrm>
              <a:off x="390524" y="1056679"/>
              <a:ext cx="2720487" cy="209551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024CC890-8B3D-0EEC-F611-79E5C4762DBE}"/>
                </a:ext>
              </a:extLst>
            </p:cNvPr>
            <p:cNvSpPr/>
            <p:nvPr/>
          </p:nvSpPr>
          <p:spPr>
            <a:xfrm>
              <a:off x="3030552" y="2063000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5</a:t>
              </a:r>
              <a:endParaRPr lang="ko-KR" altLang="en-US" sz="900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525A9709-601E-2090-BF53-5B227A324450}"/>
              </a:ext>
            </a:extLst>
          </p:cNvPr>
          <p:cNvGrpSpPr/>
          <p:nvPr/>
        </p:nvGrpSpPr>
        <p:grpSpPr>
          <a:xfrm>
            <a:off x="3280712" y="-2"/>
            <a:ext cx="2784808" cy="4079134"/>
            <a:chOff x="390524" y="1125256"/>
            <a:chExt cx="2784808" cy="4079134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BE9C0313-7B50-1A7F-8E6D-01300DD1F64A}"/>
                </a:ext>
              </a:extLst>
            </p:cNvPr>
            <p:cNvSpPr/>
            <p:nvPr/>
          </p:nvSpPr>
          <p:spPr>
            <a:xfrm>
              <a:off x="390524" y="1125256"/>
              <a:ext cx="2720487" cy="4079134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464EC80B-F7A5-5472-2513-F270263B141E}"/>
                </a:ext>
              </a:extLst>
            </p:cNvPr>
            <p:cNvSpPr/>
            <p:nvPr/>
          </p:nvSpPr>
          <p:spPr>
            <a:xfrm>
              <a:off x="3030552" y="3092433"/>
              <a:ext cx="144780" cy="144780"/>
            </a:xfrm>
            <a:prstGeom prst="ellipse">
              <a:avLst/>
            </a:prstGeom>
            <a:solidFill>
              <a:srgbClr val="DDBFF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>
                  <a:solidFill>
                    <a:srgbClr val="8000FF"/>
                  </a:solidFill>
                </a:rPr>
                <a:t>5</a:t>
              </a:r>
              <a:endParaRPr lang="ko-KR" altLang="en-US" sz="900" dirty="0">
                <a:solidFill>
                  <a:srgbClr val="8000FF"/>
                </a:solidFill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4FBFFDD-FE73-762A-07FE-426011FCC0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702562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/products/:</a:t>
                      </a:r>
                      <a:r>
                        <a:rPr lang="en-US" altLang="ko-KR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pid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박도윤</a:t>
                      </a:r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, </a:t>
                      </a: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네비게이션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별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상세는 오른쪽 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공유 버튼 추가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열 그리드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클릭시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대형 썸네일 전환 표시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정보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이름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정상가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할인율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할인가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구매자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별점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리뷰 건수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카드혜택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포인트 정립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배송방법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컬러 옵션 선택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배송방법 옵션 선택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수량 출력 및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-, +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조절 버튼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옵션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수량 반영된 최종 금액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정보 탭 메뉴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정보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사이즈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&amp;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핏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리뷰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탭 메뉴 영역 표시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상품정보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ㄴ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랜딩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추천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en-US" altLang="ko-KR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QnA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상품정보제공고시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   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교환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반품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안내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기타 유의사항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1508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47F924-BEF4-463F-766E-5E69430FB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D25419CA-7BF5-73F8-B57A-8B86E0514E8D}"/>
              </a:ext>
            </a:extLst>
          </p:cNvPr>
          <p:cNvSpPr/>
          <p:nvPr/>
        </p:nvSpPr>
        <p:spPr>
          <a:xfrm>
            <a:off x="3224888" y="462544"/>
            <a:ext cx="2840632" cy="119538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0000">
                <a:srgbClr val="FFFFFF"/>
              </a:gs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FB87AF2-A606-09B7-6B01-09A64DCF9C92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9" name="Text 4">
              <a:extLst>
                <a:ext uri="{FF2B5EF4-FFF2-40B4-BE49-F238E27FC236}">
                  <a16:creationId xmlns:a16="http://schemas.microsoft.com/office/drawing/2014/main" id="{110FD5DE-D2D7-9713-1C73-0EB3482193DC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1-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Products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상세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</a:t>
              </a:r>
            </a:p>
          </p:txBody>
        </p:sp>
        <p:sp>
          <p:nvSpPr>
            <p:cNvPr id="13" name="Text 5">
              <a:extLst>
                <a:ext uri="{FF2B5EF4-FFF2-40B4-BE49-F238E27FC236}">
                  <a16:creationId xmlns:a16="http://schemas.microsoft.com/office/drawing/2014/main" id="{DA61E705-EE23-B8EB-26B5-29B0CB9E8BE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AACB5BBF-D56A-BDE3-D60E-4A3FDA2426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78" b="12846"/>
          <a:stretch>
            <a:fillRect/>
          </a:stretch>
        </p:blipFill>
        <p:spPr>
          <a:xfrm>
            <a:off x="3228832" y="1"/>
            <a:ext cx="2836688" cy="4933368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74423-DA8E-9C3C-C5D7-4ABAA228B1E3}"/>
              </a:ext>
            </a:extLst>
          </p:cNvPr>
          <p:cNvSpPr/>
          <p:nvPr/>
        </p:nvSpPr>
        <p:spPr>
          <a:xfrm>
            <a:off x="3224888" y="0"/>
            <a:ext cx="2840632" cy="967740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3900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1435E05-C025-BF34-B626-101B48A61745}"/>
              </a:ext>
            </a:extLst>
          </p:cNvPr>
          <p:cNvGrpSpPr/>
          <p:nvPr/>
        </p:nvGrpSpPr>
        <p:grpSpPr>
          <a:xfrm>
            <a:off x="328612" y="1998846"/>
            <a:ext cx="2784808" cy="191904"/>
            <a:chOff x="390524" y="1158345"/>
            <a:chExt cx="2784808" cy="191904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8A6CA5C9-44C2-4D4A-86DC-1499A812BF22}"/>
                </a:ext>
              </a:extLst>
            </p:cNvPr>
            <p:cNvSpPr/>
            <p:nvPr/>
          </p:nvSpPr>
          <p:spPr>
            <a:xfrm>
              <a:off x="390524" y="1235076"/>
              <a:ext cx="2720487" cy="11517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9EC25786-301A-CA75-6225-8AC5C0284E8C}"/>
                </a:ext>
              </a:extLst>
            </p:cNvPr>
            <p:cNvSpPr/>
            <p:nvPr/>
          </p:nvSpPr>
          <p:spPr>
            <a:xfrm>
              <a:off x="3030552" y="115834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9EB0278-2FE9-FB58-FDD0-0E3AF6F06206}"/>
              </a:ext>
            </a:extLst>
          </p:cNvPr>
          <p:cNvGrpSpPr/>
          <p:nvPr/>
        </p:nvGrpSpPr>
        <p:grpSpPr>
          <a:xfrm>
            <a:off x="276176" y="852489"/>
            <a:ext cx="2836688" cy="4291011"/>
            <a:chOff x="276176" y="852489"/>
            <a:chExt cx="2836688" cy="429101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A4347B0-572F-F754-F927-9CA9CC503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474" b="97108"/>
            <a:stretch>
              <a:fillRect/>
            </a:stretch>
          </p:blipFill>
          <p:spPr>
            <a:xfrm>
              <a:off x="276176" y="852489"/>
              <a:ext cx="2836688" cy="131761"/>
            </a:xfrm>
            <a:prstGeom prst="rect">
              <a:avLst/>
            </a:prstGeom>
            <a:ln>
              <a:noFill/>
            </a:ln>
            <a:effectLst>
              <a:outerShdw blurRad="127000" dist="127000" dir="2700000" algn="tl" rotWithShape="0">
                <a:prstClr val="black">
                  <a:alpha val="10000"/>
                </a:prstClr>
              </a:outerShdw>
            </a:effectLst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CDC90523-BBEE-E92F-A1CF-A2363AA0A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3087" b="42167"/>
            <a:stretch>
              <a:fillRect/>
            </a:stretch>
          </p:blipFill>
          <p:spPr>
            <a:xfrm>
              <a:off x="276176" y="984250"/>
              <a:ext cx="2836688" cy="4159250"/>
            </a:xfrm>
            <a:prstGeom prst="rect">
              <a:avLst/>
            </a:prstGeom>
            <a:ln>
              <a:noFill/>
            </a:ln>
            <a:effectLst>
              <a:outerShdw blurRad="127000" dist="127000" dir="2700000" algn="tl" rotWithShape="0">
                <a:prstClr val="black">
                  <a:alpha val="10000"/>
                </a:prstClr>
              </a:outerShdw>
            </a:effectLst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D6F6593-1C65-F7EC-7EA5-6C6E12053446}"/>
              </a:ext>
            </a:extLst>
          </p:cNvPr>
          <p:cNvGrpSpPr/>
          <p:nvPr/>
        </p:nvGrpSpPr>
        <p:grpSpPr>
          <a:xfrm>
            <a:off x="335756" y="1248331"/>
            <a:ext cx="2777664" cy="430450"/>
            <a:chOff x="397668" y="1235076"/>
            <a:chExt cx="2777664" cy="430450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0B23E511-57F9-DE51-3676-29355B886AC9}"/>
                </a:ext>
              </a:extLst>
            </p:cNvPr>
            <p:cNvSpPr/>
            <p:nvPr/>
          </p:nvSpPr>
          <p:spPr>
            <a:xfrm>
              <a:off x="397668" y="1235076"/>
              <a:ext cx="2713343" cy="430450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B45F5287-EFE1-0F83-3C4E-DCD39EDF07EE}"/>
                </a:ext>
              </a:extLst>
            </p:cNvPr>
            <p:cNvSpPr/>
            <p:nvPr/>
          </p:nvSpPr>
          <p:spPr>
            <a:xfrm>
              <a:off x="3030552" y="137791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E487209-1E00-C3F0-0CE3-B5CFCE26EEDF}"/>
              </a:ext>
            </a:extLst>
          </p:cNvPr>
          <p:cNvGrpSpPr/>
          <p:nvPr/>
        </p:nvGrpSpPr>
        <p:grpSpPr>
          <a:xfrm>
            <a:off x="335756" y="1736486"/>
            <a:ext cx="2777664" cy="1959213"/>
            <a:chOff x="397668" y="1235075"/>
            <a:chExt cx="2777664" cy="1959213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DC871455-54F8-AFFF-DD89-E51E740BFD71}"/>
                </a:ext>
              </a:extLst>
            </p:cNvPr>
            <p:cNvSpPr/>
            <p:nvPr/>
          </p:nvSpPr>
          <p:spPr>
            <a:xfrm>
              <a:off x="397668" y="1235075"/>
              <a:ext cx="2713343" cy="195921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D8CF721-CADD-4D9C-D261-B4E58E9AEB95}"/>
                </a:ext>
              </a:extLst>
            </p:cNvPr>
            <p:cNvSpPr/>
            <p:nvPr/>
          </p:nvSpPr>
          <p:spPr>
            <a:xfrm>
              <a:off x="3030552" y="214229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FDD1D6-DDCF-8B8A-E505-4633BA272FAD}"/>
              </a:ext>
            </a:extLst>
          </p:cNvPr>
          <p:cNvGrpSpPr/>
          <p:nvPr/>
        </p:nvGrpSpPr>
        <p:grpSpPr>
          <a:xfrm>
            <a:off x="3287856" y="872886"/>
            <a:ext cx="2777664" cy="4073259"/>
            <a:chOff x="397668" y="1235075"/>
            <a:chExt cx="2777664" cy="4073259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29808C45-0C5A-AC0A-9CE6-42C77764F9D6}"/>
                </a:ext>
              </a:extLst>
            </p:cNvPr>
            <p:cNvSpPr/>
            <p:nvPr/>
          </p:nvSpPr>
          <p:spPr>
            <a:xfrm>
              <a:off x="397668" y="1235075"/>
              <a:ext cx="2713343" cy="4073259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DD121B5-DF40-11DD-6239-9DB395FBE2D1}"/>
                </a:ext>
              </a:extLst>
            </p:cNvPr>
            <p:cNvSpPr/>
            <p:nvPr/>
          </p:nvSpPr>
          <p:spPr>
            <a:xfrm>
              <a:off x="3030552" y="214229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185B754-AF7F-2564-710B-002D3CAE6F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079406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/products/:</a:t>
                      </a:r>
                      <a:r>
                        <a:rPr lang="en-US" altLang="ko-KR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pid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박도윤</a:t>
                      </a:r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, </a:t>
                      </a: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종합평점 및 항목 별 평가 수치 표시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구매자 포토리뷰 목록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구매자 상품리뷰 목록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019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4ADDC6CA-B179-292E-4510-4B2D29C8629A}"/>
              </a:ext>
            </a:extLst>
          </p:cNvPr>
          <p:cNvGrpSpPr/>
          <p:nvPr/>
        </p:nvGrpSpPr>
        <p:grpSpPr>
          <a:xfrm>
            <a:off x="270380" y="251380"/>
            <a:ext cx="5795140" cy="4681988"/>
            <a:chOff x="270380" y="251380"/>
            <a:chExt cx="5795140" cy="468198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B6D08AF-636D-FB23-0E8E-F5EAA088D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46136"/>
            <a:stretch>
              <a:fillRect/>
            </a:stretch>
          </p:blipFill>
          <p:spPr>
            <a:xfrm>
              <a:off x="270380" y="251380"/>
              <a:ext cx="5795140" cy="3170245"/>
            </a:xfrm>
            <a:prstGeom prst="rect">
              <a:avLst/>
            </a:prstGeom>
            <a:ln>
              <a:noFill/>
            </a:ln>
            <a:effectLst>
              <a:outerShdw blurRad="127000" dist="127000" dir="2700000" algn="tl" rotWithShape="0">
                <a:prstClr val="black">
                  <a:alpha val="10000"/>
                </a:prstClr>
              </a:outerShdw>
            </a:effec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84D1DBB-E7ED-66DE-A846-CEE4ABC060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67770" b="6545"/>
            <a:stretch>
              <a:fillRect/>
            </a:stretch>
          </p:blipFill>
          <p:spPr>
            <a:xfrm>
              <a:off x="270380" y="3421626"/>
              <a:ext cx="5795140" cy="1511742"/>
            </a:xfrm>
            <a:prstGeom prst="rect">
              <a:avLst/>
            </a:prstGeom>
            <a:ln>
              <a:noFill/>
            </a:ln>
            <a:effectLst>
              <a:outerShdw blurRad="127000" dist="127000" dir="2700000" algn="tl" rotWithShape="0">
                <a:prstClr val="black">
                  <a:alpha val="10000"/>
                </a:prstClr>
              </a:outerShdw>
            </a:effectLst>
          </p:spPr>
        </p:pic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90FE5BC-633D-8BBE-DD74-D70D25D83713}"/>
              </a:ext>
            </a:extLst>
          </p:cNvPr>
          <p:cNvSpPr/>
          <p:nvPr/>
        </p:nvSpPr>
        <p:spPr>
          <a:xfrm>
            <a:off x="0" y="0"/>
            <a:ext cx="6324600" cy="1052052"/>
          </a:xfrm>
          <a:prstGeom prst="rect">
            <a:avLst/>
          </a:prstGeom>
          <a:gradFill flip="none" rotWithShape="1">
            <a:gsLst>
              <a:gs pos="100000">
                <a:srgbClr val="F9F9F9">
                  <a:alpha val="0"/>
                </a:srgbClr>
              </a:gs>
              <a:gs pos="67000">
                <a:srgbClr val="F9F9F9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2507CD9-02B9-C1BE-B218-B41674B5AAAA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622144AD-6EED-038F-FC34-4AF01A3F570D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2-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Login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로그인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6ED595C8-635D-86D6-566F-E9FB1E3FE032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2 </a:t>
              </a:r>
              <a:r>
                <a:rPr lang="ko-KR" altLang="en-US" sz="900" spc="-50" dirty="0">
                  <a:latin typeface="+mn-ea"/>
                </a:rPr>
                <a:t>회원 인증</a:t>
              </a:r>
              <a:endParaRPr lang="en-US" sz="900" spc="-50" dirty="0">
                <a:latin typeface="+mn-ea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2EF5E0D-5E72-26EB-C0BF-556B47596E31}"/>
              </a:ext>
            </a:extLst>
          </p:cNvPr>
          <p:cNvGrpSpPr/>
          <p:nvPr/>
        </p:nvGrpSpPr>
        <p:grpSpPr>
          <a:xfrm>
            <a:off x="2042160" y="1303432"/>
            <a:ext cx="2317028" cy="274543"/>
            <a:chOff x="858304" y="1235076"/>
            <a:chExt cx="2317028" cy="274543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817C0AA8-F0E3-4A00-DDBE-4F479C87CE60}"/>
                </a:ext>
              </a:extLst>
            </p:cNvPr>
            <p:cNvSpPr/>
            <p:nvPr/>
          </p:nvSpPr>
          <p:spPr>
            <a:xfrm>
              <a:off x="858304" y="1235076"/>
              <a:ext cx="2252707" cy="27454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E0824419-EC77-FB42-5DC6-BEB3F30C8454}"/>
                </a:ext>
              </a:extLst>
            </p:cNvPr>
            <p:cNvSpPr/>
            <p:nvPr/>
          </p:nvSpPr>
          <p:spPr>
            <a:xfrm>
              <a:off x="3030552" y="1299957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767A83-6EAF-0D27-085C-518BE530514D}"/>
              </a:ext>
            </a:extLst>
          </p:cNvPr>
          <p:cNvGrpSpPr/>
          <p:nvPr/>
        </p:nvGrpSpPr>
        <p:grpSpPr>
          <a:xfrm>
            <a:off x="2042160" y="1659032"/>
            <a:ext cx="2317028" cy="696024"/>
            <a:chOff x="858304" y="1235076"/>
            <a:chExt cx="2317028" cy="696024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4BC555BC-C83E-5B59-B628-FA5E2D920E3A}"/>
                </a:ext>
              </a:extLst>
            </p:cNvPr>
            <p:cNvSpPr/>
            <p:nvPr/>
          </p:nvSpPr>
          <p:spPr>
            <a:xfrm>
              <a:off x="858304" y="1235076"/>
              <a:ext cx="2252707" cy="696024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91D31DE8-3AEA-6E1A-82A3-537BDF901CA7}"/>
                </a:ext>
              </a:extLst>
            </p:cNvPr>
            <p:cNvSpPr/>
            <p:nvPr/>
          </p:nvSpPr>
          <p:spPr>
            <a:xfrm>
              <a:off x="3030552" y="151069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A90EB43-936F-082C-0579-518BC5214F06}"/>
              </a:ext>
            </a:extLst>
          </p:cNvPr>
          <p:cNvGrpSpPr/>
          <p:nvPr/>
        </p:nvGrpSpPr>
        <p:grpSpPr>
          <a:xfrm>
            <a:off x="2042160" y="2405157"/>
            <a:ext cx="2317028" cy="388049"/>
            <a:chOff x="858304" y="1235076"/>
            <a:chExt cx="2317028" cy="388049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142F272-AD43-2780-D681-0A314433AF63}"/>
                </a:ext>
              </a:extLst>
            </p:cNvPr>
            <p:cNvSpPr/>
            <p:nvPr/>
          </p:nvSpPr>
          <p:spPr>
            <a:xfrm>
              <a:off x="858304" y="1235076"/>
              <a:ext cx="2252707" cy="388049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D0FFE92-398B-3B3D-130F-680FFE74A0D9}"/>
                </a:ext>
              </a:extLst>
            </p:cNvPr>
            <p:cNvSpPr/>
            <p:nvPr/>
          </p:nvSpPr>
          <p:spPr>
            <a:xfrm>
              <a:off x="3030552" y="1356710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D3C0895-BFD1-14D4-C811-F4D07D4EF55C}"/>
              </a:ext>
            </a:extLst>
          </p:cNvPr>
          <p:cNvGrpSpPr/>
          <p:nvPr/>
        </p:nvGrpSpPr>
        <p:grpSpPr>
          <a:xfrm>
            <a:off x="2042160" y="3105244"/>
            <a:ext cx="2317028" cy="283275"/>
            <a:chOff x="858304" y="1235076"/>
            <a:chExt cx="2317028" cy="283275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3319826B-54E8-DCDC-0738-2E6A8ACD3833}"/>
                </a:ext>
              </a:extLst>
            </p:cNvPr>
            <p:cNvSpPr/>
            <p:nvPr/>
          </p:nvSpPr>
          <p:spPr>
            <a:xfrm>
              <a:off x="858304" y="1235076"/>
              <a:ext cx="2252707" cy="283275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7AEF2374-FF89-19FE-9CF3-613961418D10}"/>
                </a:ext>
              </a:extLst>
            </p:cNvPr>
            <p:cNvSpPr/>
            <p:nvPr/>
          </p:nvSpPr>
          <p:spPr>
            <a:xfrm>
              <a:off x="3030552" y="1304323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4A01FC0-EA16-E500-191E-F64F9EACE6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709210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/login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김소현</a:t>
                      </a:r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, </a:t>
                      </a: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회원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비회원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주문조회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전환 탭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로그인 정보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아이디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비밀번호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인풋 및 버튼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아이디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비밀번호 찾기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회원가입 버튼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SNS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로그인 버튼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6138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BE058BE-F1E3-38C3-6799-F11666ECC595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A7FEBA17-F000-4DC6-76E3-7EF43296A62C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2-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 Signup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회원 가입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A82C1823-8B3F-B550-0BAD-798BAAC28852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2 </a:t>
              </a:r>
              <a:r>
                <a:rPr lang="ko-KR" altLang="en-US" sz="900" spc="-50" dirty="0">
                  <a:latin typeface="+mn-ea"/>
                </a:rPr>
                <a:t>회원 인증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C02CB87E-8472-3016-16D2-6CAADEC480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421" t="8291" r="29523" b="43072"/>
          <a:stretch>
            <a:fillRect/>
          </a:stretch>
        </p:blipFill>
        <p:spPr>
          <a:xfrm>
            <a:off x="276176" y="852489"/>
            <a:ext cx="2834836" cy="4291011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28AA6505-2F5E-056D-DEA4-DCC0DF74DA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421" t="18008" r="29523" b="26074"/>
          <a:stretch>
            <a:fillRect/>
          </a:stretch>
        </p:blipFill>
        <p:spPr>
          <a:xfrm>
            <a:off x="3230684" y="0"/>
            <a:ext cx="2834836" cy="4933368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751332E0-D41A-198D-E96B-BC791E7721AA}"/>
              </a:ext>
            </a:extLst>
          </p:cNvPr>
          <p:cNvGrpSpPr/>
          <p:nvPr/>
        </p:nvGrpSpPr>
        <p:grpSpPr>
          <a:xfrm>
            <a:off x="400051" y="1517743"/>
            <a:ext cx="2639924" cy="2441482"/>
            <a:chOff x="535408" y="1235075"/>
            <a:chExt cx="2639924" cy="2441482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2BAD25ED-5292-FB7F-25BC-0A970C9EB1FD}"/>
                </a:ext>
              </a:extLst>
            </p:cNvPr>
            <p:cNvSpPr/>
            <p:nvPr/>
          </p:nvSpPr>
          <p:spPr>
            <a:xfrm>
              <a:off x="535408" y="1235075"/>
              <a:ext cx="2575604" cy="244148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FFAB7207-CF92-E53A-79C5-DC0172085E70}"/>
                </a:ext>
              </a:extLst>
            </p:cNvPr>
            <p:cNvSpPr/>
            <p:nvPr/>
          </p:nvSpPr>
          <p:spPr>
            <a:xfrm>
              <a:off x="3030552" y="1721439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687A001-E29E-0AEF-29A9-B6507EA0DFD0}"/>
              </a:ext>
            </a:extLst>
          </p:cNvPr>
          <p:cNvGrpSpPr/>
          <p:nvPr/>
        </p:nvGrpSpPr>
        <p:grpSpPr>
          <a:xfrm>
            <a:off x="942975" y="2686144"/>
            <a:ext cx="2030325" cy="580931"/>
            <a:chOff x="1145007" y="1235076"/>
            <a:chExt cx="2030325" cy="580931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04BDF98C-6FA6-58A6-991C-2C30238FDEA8}"/>
                </a:ext>
              </a:extLst>
            </p:cNvPr>
            <p:cNvSpPr/>
            <p:nvPr/>
          </p:nvSpPr>
          <p:spPr>
            <a:xfrm>
              <a:off x="1145007" y="1235076"/>
              <a:ext cx="1966004" cy="580931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7CD845A1-1FAC-CEF5-AF80-4A77C465A994}"/>
                </a:ext>
              </a:extLst>
            </p:cNvPr>
            <p:cNvSpPr/>
            <p:nvPr/>
          </p:nvSpPr>
          <p:spPr>
            <a:xfrm>
              <a:off x="3030552" y="145315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EBA2578-78E4-072D-6433-50FD8D799D98}"/>
              </a:ext>
            </a:extLst>
          </p:cNvPr>
          <p:cNvGrpSpPr/>
          <p:nvPr/>
        </p:nvGrpSpPr>
        <p:grpSpPr>
          <a:xfrm>
            <a:off x="3328140" y="2251169"/>
            <a:ext cx="2639924" cy="2084612"/>
            <a:chOff x="535408" y="1235076"/>
            <a:chExt cx="2639924" cy="2084612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0DE5895E-5550-AD71-5E5D-BE26E797FEED}"/>
                </a:ext>
              </a:extLst>
            </p:cNvPr>
            <p:cNvSpPr/>
            <p:nvPr/>
          </p:nvSpPr>
          <p:spPr>
            <a:xfrm>
              <a:off x="535408" y="1235076"/>
              <a:ext cx="2575604" cy="208461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8F840212-B2DF-F115-6E38-9BF794C2EA53}"/>
                </a:ext>
              </a:extLst>
            </p:cNvPr>
            <p:cNvSpPr/>
            <p:nvPr/>
          </p:nvSpPr>
          <p:spPr>
            <a:xfrm>
              <a:off x="3030552" y="2204992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B65D83A-C614-387E-4AF3-F687BE0104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9427202"/>
              </p:ext>
            </p:extLst>
          </p:nvPr>
        </p:nvGraphicFramePr>
        <p:xfrm>
          <a:off x="6324600" y="0"/>
          <a:ext cx="2822513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42733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/signup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6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김소현</a:t>
                      </a:r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, </a:t>
                      </a:r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하승주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6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회원 가입에 필요한 정보 인풋 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본인인증 </a:t>
                      </a:r>
                      <a:r>
                        <a:rPr lang="en-US" altLang="ko-KR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약관 동의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필수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선택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체크 영역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접힘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펼침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1088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1558</TotalTime>
  <Words>1273</Words>
  <Application>Microsoft Office PowerPoint</Application>
  <PresentationFormat>화면 슬라이드 쇼(16:9)</PresentationFormat>
  <Paragraphs>354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HY견고딕</vt:lpstr>
      <vt:lpstr>Segoe Script</vt:lpstr>
      <vt:lpstr>Helvetica</vt:lpstr>
      <vt:lpstr>Arial</vt:lpstr>
      <vt:lpstr>맑은 고딕</vt:lpstr>
      <vt:lpstr>Impact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SSF Shop Benchmarking Project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Fashion E-Commerce Fullstack App</dc:title>
  <dc:subject>Project Presentation</dc:subject>
  <dc:creator>Fashion E-Commerce Team</dc:creator>
  <cp:lastModifiedBy>동석 이</cp:lastModifiedBy>
  <cp:revision>119</cp:revision>
  <dcterms:created xsi:type="dcterms:W3CDTF">2025-10-27T11:26:58Z</dcterms:created>
  <dcterms:modified xsi:type="dcterms:W3CDTF">2025-10-30T08:13:21Z</dcterms:modified>
</cp:coreProperties>
</file>